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emf" ContentType="image/x-emf"/>
  <Default Extension="rels" ContentType="application/vnd.openxmlformats-package.relationships+xml"/>
  <Default Extension="gif" ContentType="image/gif"/>
  <Default Extension="avi" ContentType="video/unknown"/>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62" r:id="rId3"/>
    <p:sldId id="276" r:id="rId4"/>
    <p:sldId id="277" r:id="rId5"/>
    <p:sldId id="263" r:id="rId6"/>
    <p:sldId id="268" r:id="rId7"/>
    <p:sldId id="267" r:id="rId8"/>
    <p:sldId id="275" r:id="rId9"/>
    <p:sldId id="269" r:id="rId10"/>
    <p:sldId id="273" r:id="rId11"/>
    <p:sldId id="270" r:id="rId12"/>
    <p:sldId id="271" r:id="rId13"/>
    <p:sldId id="272" r:id="rId14"/>
    <p:sldId id="264" r:id="rId15"/>
    <p:sldId id="258" r:id="rId16"/>
    <p:sldId id="257" r:id="rId17"/>
    <p:sldId id="278" r:id="rId18"/>
  </p:sldIdLst>
  <p:sldSz cx="9144000" cy="6858000" type="screen4x3"/>
  <p:notesSz cx="9144000" cy="6858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Rg st="1" end="1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89" autoAdjust="0"/>
  </p:normalViewPr>
  <p:slideViewPr>
    <p:cSldViewPr snapToGrid="0" snapToObjects="1">
      <p:cViewPr>
        <p:scale>
          <a:sx n="150" d="100"/>
          <a:sy n="150" d="100"/>
        </p:scale>
        <p:origin x="-77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latin typeface="Helvetica"/>
              <a:ea typeface="Helvetica"/>
              <a:cs typeface="Helvetica"/>
            </a:endParaRPr>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E0341E1-281F-7149-8645-B14ECC72C059}" type="datetime1">
              <a:rPr lang="en-US">
                <a:latin typeface="Helvetica"/>
                <a:ea typeface="Helvetica"/>
                <a:cs typeface="Helvetica"/>
              </a:rPr>
              <a:t>7/8/14</a:t>
            </a:fld>
            <a:endParaRPr lang="en-US">
              <a:latin typeface="Helvetica"/>
              <a:ea typeface="Helvetica"/>
              <a:cs typeface="Helvetica"/>
            </a:endParaRPr>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r>
              <a:rPr lang="en-US">
                <a:latin typeface="Helvetica"/>
                <a:ea typeface="Helvetica"/>
                <a:cs typeface="Helvetica"/>
              </a:rPr>
              <a:t>© M. Astrahan, Eye Physics, LLC 2011</a:t>
            </a:r>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7B27F92-716E-AA46-B403-5F81AEF3293C}" type="slidenum">
              <a:rPr>
                <a:latin typeface="Helvetica"/>
                <a:ea typeface="Helvetica"/>
                <a:cs typeface="Helvetica"/>
              </a:rPr>
              <a:t>‹#›</a:t>
            </a:fld>
            <a:endParaRPr lang="en-US">
              <a:latin typeface="Helvetica"/>
              <a:ea typeface="Helvetica"/>
              <a:cs typeface="Helvetica"/>
            </a:endParaRPr>
          </a:p>
        </p:txBody>
      </p:sp>
    </p:spTree>
    <p:extLst>
      <p:ext uri="{BB962C8B-B14F-4D97-AF65-F5344CB8AC3E}">
        <p14:creationId xmlns:p14="http://schemas.microsoft.com/office/powerpoint/2010/main" val="11103162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Helvetica"/>
                <a:ea typeface="Helvetica"/>
                <a:cs typeface="Helvetica"/>
              </a:defRPr>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Helvetica"/>
                <a:ea typeface="Helvetica"/>
                <a:cs typeface="Helvetica"/>
              </a:defRPr>
            </a:lvl1pPr>
          </a:lstStyle>
          <a:p>
            <a:pPr>
              <a:defRPr/>
            </a:pPr>
            <a:fld id="{F854D53A-1103-D541-95BE-D733A881E4B9}" type="datetime1">
              <a:rPr lang="en-US"/>
              <a:pPr>
                <a:defRPr/>
              </a:pPr>
              <a:t>7/8/14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Helvetica"/>
                <a:ea typeface="Helvetica"/>
                <a:cs typeface="Helvetica"/>
              </a:defRPr>
            </a:lvl1pPr>
          </a:lstStyle>
          <a:p>
            <a:pPr>
              <a:defRPr/>
            </a:pPr>
            <a:r>
              <a:rPr lang="en-US"/>
              <a:t>© M. Astrahan, Eye Physics, LLC 2011</a:t>
            </a:r>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Helvetica"/>
                <a:ea typeface="Helvetica"/>
                <a:cs typeface="Helvetica"/>
              </a:defRPr>
            </a:lvl1pPr>
          </a:lstStyle>
          <a:p>
            <a:pPr>
              <a:defRPr/>
            </a:pPr>
            <a:fld id="{D6D9B202-346B-F74F-8607-BCDC84FCE975}" type="slidenum">
              <a:rPr lang="en-US"/>
              <a:pPr>
                <a:defRPr/>
              </a:pPr>
              <a:t>‹#›</a:t>
            </a:fld>
            <a:endParaRPr lang="en-US"/>
          </a:p>
        </p:txBody>
      </p:sp>
    </p:spTree>
    <p:extLst>
      <p:ext uri="{BB962C8B-B14F-4D97-AF65-F5344CB8AC3E}">
        <p14:creationId xmlns:p14="http://schemas.microsoft.com/office/powerpoint/2010/main" val="4029452738"/>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Helvetica"/>
        <a:ea typeface="Helvetica"/>
        <a:cs typeface="Helvetica"/>
      </a:defRPr>
    </a:lvl1pPr>
    <a:lvl2pPr marL="457200" algn="l" defTabSz="457200" rtl="0" eaLnBrk="0" fontAlgn="base" hangingPunct="0">
      <a:spcBef>
        <a:spcPct val="30000"/>
      </a:spcBef>
      <a:spcAft>
        <a:spcPct val="0"/>
      </a:spcAft>
      <a:defRPr sz="1200" kern="1200">
        <a:solidFill>
          <a:schemeClr val="tx1"/>
        </a:solidFill>
        <a:latin typeface="Helvetica"/>
        <a:ea typeface="Helvetica"/>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Helvetica"/>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Helvetica"/>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Helvetic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Eye Physics, in partnership with IsoAid, is now able to offer factory loaded, presterilized, ready to implant eye plaques. The available designs include the Eye Physics 2</a:t>
            </a:r>
            <a:r>
              <a:rPr lang="en-US" baseline="30000"/>
              <a:t>nd</a:t>
            </a:r>
            <a:r>
              <a:rPr lang="en-US"/>
              <a:t> and 3</a:t>
            </a:r>
            <a:r>
              <a:rPr lang="en-US" baseline="30000"/>
              <a:t>rd</a:t>
            </a:r>
            <a:r>
              <a:rPr lang="en-US"/>
              <a:t> generation plaques.</a:t>
            </a:r>
            <a:r>
              <a:rPr lang="en-US" baseline="0"/>
              <a:t>  2</a:t>
            </a:r>
            <a:r>
              <a:rPr lang="en-US" baseline="30000"/>
              <a:t>nd</a:t>
            </a:r>
            <a:r>
              <a:rPr lang="en-US" baseline="0"/>
              <a:t> generation plaques are based on the designs pioneered at USC. They are cast in 18K gold from hand carved wax prototypes. Available soon will be the Eye Physics 3</a:t>
            </a:r>
            <a:r>
              <a:rPr lang="en-US" baseline="30000"/>
              <a:t>rd</a:t>
            </a:r>
            <a:r>
              <a:rPr lang="en-US" baseline="0"/>
              <a:t> generation plaques. These newest plaques are also cast in 18K gold from wax prototypes designed using the Plaque Simulator software and 3D rapid prototyping technology. Rapid prototyping also enables fully custom plaques to be created in a timely fashion. Of course, the older COMS style plaques are also available. Eye Physics also offers optional image based 3D conformal treatment planning consultation via the internet and express delivery services by the author of Plaque Simulator.</a:t>
            </a:r>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1</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219010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sz="1200" kern="1200">
                <a:solidFill>
                  <a:schemeClr val="tx1"/>
                </a:solidFill>
                <a:cs typeface="Helvetica"/>
              </a:rPr>
              <a:t>With image based conformal planning, suture eyelet coordinates are expresed as retinal clock hour and caliper distance from the limbus and are provided to the surgeon as part of the treatment plan. The surgeon marks the coordinate clock hour meridians on the sclera at the limbus and then uses a Castroviejo caliper to approximate the clock minutes and mark the suture point.</a:t>
            </a:r>
            <a:r>
              <a:rPr lang="en-US" sz="1200" kern="1200" baseline="0">
                <a:solidFill>
                  <a:schemeClr val="tx1"/>
                </a:solidFill>
                <a:cs typeface="Helvetica"/>
              </a:rPr>
              <a:t> </a:t>
            </a:r>
            <a:r>
              <a:rPr lang="en-US" sz="1200" kern="1200">
                <a:solidFill>
                  <a:schemeClr val="tx1"/>
                </a:solidFill>
                <a:cs typeface="Helvetica"/>
              </a:rPr>
              <a:t>Placement uncertainty is about 0.5 mm so PTV margins of about 2 mm surrounding the tumor base are usually sufficient.</a:t>
            </a:r>
            <a:r>
              <a:rPr lang="en-US" sz="1200">
                <a:solidFill>
                  <a:schemeClr val="tx1"/>
                </a:solidFill>
                <a:cs typeface="Helvetica"/>
              </a:rPr>
              <a:t> The distance between the suture eyelets</a:t>
            </a:r>
            <a:r>
              <a:rPr lang="en-US" sz="1200" baseline="0">
                <a:solidFill>
                  <a:schemeClr val="tx1"/>
                </a:solidFill>
                <a:cs typeface="Helvetica"/>
              </a:rPr>
              <a:t> </a:t>
            </a:r>
            <a:r>
              <a:rPr lang="en-US" sz="1200">
                <a:solidFill>
                  <a:schemeClr val="tx1"/>
                </a:solidFill>
                <a:cs typeface="Helvetica"/>
              </a:rPr>
              <a:t>is used as a cross-check of the clock meridian approximations. All of the sutures are then preplaced into the sclera and then they are collectively passed through the plaque eyelets. This is usually done with an unloaded "dummy" plaque, a  transparent template or a wire frame suture template in order to minimize radiation exposure to the surgeon. After the plaque coverage of </a:t>
            </a:r>
            <a:r>
              <a:rPr lang="en-US" sz="1200" baseline="0">
                <a:solidFill>
                  <a:schemeClr val="tx1"/>
                </a:solidFill>
                <a:cs typeface="Helvetica"/>
              </a:rPr>
              <a:t>the tumor has been confirmed by transillumination or indirect ophthalmoscopy, the actual radioactive plaque is substituted for the dummy or template and the sutures tied off.</a:t>
            </a:r>
            <a:endParaRPr lang="en-US" sz="1200" kern="1200">
              <a:solidFill>
                <a:schemeClr val="tx1"/>
              </a:solidFill>
              <a:cs typeface="Helvetica"/>
            </a:endParaRPr>
          </a:p>
          <a:p>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10</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377696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sz="1200" kern="1200">
                <a:solidFill>
                  <a:schemeClr val="bg1"/>
                </a:solidFill>
                <a:cs typeface="Helvetica"/>
              </a:rPr>
              <a:t>Now that we have a suture coordinate system to assure accurate delivery of conformal treatment plans, seed positions in the plaque are selected to conform to the shape of the tumor base and to exploit collimation and anisotropy to </a:t>
            </a:r>
            <a:r>
              <a:rPr lang="en-US" sz="1200" kern="1200">
                <a:solidFill>
                  <a:srgbClr val="3366FF"/>
                </a:solidFill>
                <a:cs typeface="Helvetica"/>
              </a:rPr>
              <a:t>spare the macula, fovea, and optic disc </a:t>
            </a:r>
            <a:r>
              <a:rPr lang="en-US" sz="1200" kern="1200">
                <a:solidFill>
                  <a:schemeClr val="bg1"/>
                </a:solidFill>
                <a:cs typeface="Helvetica"/>
              </a:rPr>
              <a:t>as much as possible.</a:t>
            </a:r>
            <a:r>
              <a:rPr lang="en-US" sz="1000" kern="1200">
                <a:solidFill>
                  <a:schemeClr val="bg1"/>
                </a:solidFill>
                <a:cs typeface="Helvetica"/>
              </a:rPr>
              <a:t> Conformal treatment can only be reliably delivered if the surgeon uses the suture eyelet coordinates,</a:t>
            </a:r>
            <a:r>
              <a:rPr lang="en-US" sz="1000" kern="1200" baseline="0">
                <a:solidFill>
                  <a:schemeClr val="bg1"/>
                </a:solidFill>
                <a:cs typeface="Helvetica"/>
              </a:rPr>
              <a:t> just as IMRT can only be reliably delivered when the patient is setup correctly on the linac</a:t>
            </a:r>
            <a:r>
              <a:rPr lang="en-US" sz="1000" kern="1200">
                <a:solidFill>
                  <a:schemeClr val="bg1"/>
                </a:solidFill>
                <a:cs typeface="Helvetica"/>
              </a:rPr>
              <a:t>.</a:t>
            </a:r>
            <a:r>
              <a:rPr lang="en-US" sz="1000" kern="1200" baseline="0">
                <a:solidFill>
                  <a:schemeClr val="bg1"/>
                </a:solidFill>
                <a:cs typeface="Helvetica"/>
              </a:rPr>
              <a:t> </a:t>
            </a:r>
            <a:r>
              <a:rPr lang="en-US">
                <a:solidFill>
                  <a:schemeClr val="bg1"/>
                </a:solidFill>
                <a:cs typeface="Helvetica"/>
              </a:rPr>
              <a:t>The suture coordinate system allows extremely posterior and peripapillary tumors to be treated by loading</a:t>
            </a:r>
            <a:r>
              <a:rPr lang="en-US" sz="1000" kern="1200">
                <a:solidFill>
                  <a:schemeClr val="bg1"/>
                </a:solidFill>
                <a:cs typeface="Helvetica"/>
              </a:rPr>
              <a:t> seeds into only the posterior</a:t>
            </a:r>
            <a:r>
              <a:rPr lang="en-US" sz="1000" kern="1200" baseline="0">
                <a:solidFill>
                  <a:schemeClr val="bg1"/>
                </a:solidFill>
                <a:cs typeface="Helvetica"/>
              </a:rPr>
              <a:t> portion </a:t>
            </a:r>
            <a:r>
              <a:rPr lang="en-US" sz="1000" kern="1200">
                <a:solidFill>
                  <a:schemeClr val="bg1"/>
                </a:solidFill>
                <a:cs typeface="Helvetica"/>
              </a:rPr>
              <a:t>of an elongated plaque, or a plaque</a:t>
            </a:r>
            <a:r>
              <a:rPr lang="en-US" sz="1000" kern="1200" baseline="0">
                <a:solidFill>
                  <a:schemeClr val="bg1"/>
                </a:solidFill>
                <a:cs typeface="Helvetica"/>
              </a:rPr>
              <a:t> with a notch to accomodate the optic nerve</a:t>
            </a:r>
            <a:r>
              <a:rPr lang="en-US" sz="1000" kern="1200">
                <a:solidFill>
                  <a:schemeClr val="bg1"/>
                </a:solidFill>
                <a:cs typeface="Helvetica"/>
              </a:rPr>
              <a:t>, while the suture eyelets can now be safely moved to the anterior hemisphere of the eye where they are much easier to for the surgeon to work with.</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a:solidFill>
                <a:schemeClr val="bg1"/>
              </a:solidFill>
              <a:cs typeface="Helvetica"/>
            </a:endParaRPr>
          </a:p>
          <a:p>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11</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4183543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sz="1200" kern="1200">
                <a:solidFill>
                  <a:srgbClr val="000000"/>
                </a:solidFill>
                <a:cs typeface="Helvetica"/>
              </a:rPr>
              <a:t>Plaque Simulator displays radiation dose in various 3D and 2D </a:t>
            </a:r>
            <a:r>
              <a:rPr lang="en-US" sz="1200">
                <a:solidFill>
                  <a:srgbClr val="000000"/>
                </a:solidFill>
                <a:cs typeface="Helvetica"/>
              </a:rPr>
              <a:t>formats such as meridian and equatorial planes, and on the retinal surface </a:t>
            </a:r>
            <a:r>
              <a:rPr lang="en-US" sz="1200" kern="1200">
                <a:solidFill>
                  <a:srgbClr val="000000"/>
                </a:solidFill>
                <a:cs typeface="Helvetica"/>
              </a:rPr>
              <a:t>to assure tumor coverage and to reduce dose to critical regions such as the macula and optic disc.</a:t>
            </a:r>
            <a:r>
              <a:rPr lang="en-US" sz="1200" kern="1200" baseline="0">
                <a:solidFill>
                  <a:srgbClr val="000000"/>
                </a:solidFill>
                <a:cs typeface="Helvetica"/>
              </a:rPr>
              <a:t> Optimization of eye plaque therapy is primarily concerned with sparing portions of the retinal surface, rather than the vitreous or even the lens which is now easily replaced with an artificial intraocular lens. </a:t>
            </a:r>
            <a:r>
              <a:rPr lang="en-US" sz="1200">
                <a:solidFill>
                  <a:srgbClr val="000000"/>
                </a:solidFill>
                <a:cs typeface="Helvetica"/>
              </a:rPr>
              <a:t>Collimation of primary radiation by the gold shell,</a:t>
            </a:r>
            <a:r>
              <a:rPr lang="en-US" sz="1200" baseline="0">
                <a:solidFill>
                  <a:srgbClr val="000000"/>
                </a:solidFill>
                <a:cs typeface="Helvetica"/>
              </a:rPr>
              <a:t> secondary flourescence, </a:t>
            </a:r>
            <a:r>
              <a:rPr lang="en-US" sz="1200">
                <a:solidFill>
                  <a:srgbClr val="000000"/>
                </a:solidFill>
                <a:cs typeface="Helvetica"/>
              </a:rPr>
              <a:t>and attenuation in the Silastic™ silicone carrier of COMS style plaques are all accounted for.</a:t>
            </a:r>
            <a:r>
              <a:rPr lang="en-US" sz="1200" baseline="0">
                <a:solidFill>
                  <a:srgbClr val="000000"/>
                </a:solidFill>
                <a:cs typeface="Helvetica"/>
              </a:rPr>
              <a:t> </a:t>
            </a:r>
            <a:r>
              <a:rPr lang="en-US" sz="1200">
                <a:solidFill>
                  <a:srgbClr val="000000"/>
                </a:solidFill>
                <a:cs typeface="Helvetica"/>
              </a:rPr>
              <a:t>Ray tracing primary radiation is a good dosimetric approximation because most attenuation at I-125 energies is photoelectric in nature.</a:t>
            </a:r>
            <a:r>
              <a:rPr lang="en-US" sz="1200" baseline="0">
                <a:solidFill>
                  <a:srgbClr val="000000"/>
                </a:solidFill>
                <a:cs typeface="Helvetica"/>
              </a:rPr>
              <a:t> </a:t>
            </a:r>
            <a:r>
              <a:rPr lang="en-US" sz="1200">
                <a:solidFill>
                  <a:srgbClr val="000000"/>
                </a:solidFill>
                <a:cs typeface="Helvetica"/>
              </a:rPr>
              <a:t>Plaque Simulator uses the AAPM TG43 methodology with plaque specific enhancements that were derived from Monte Carlo modeling and physical measurement.</a:t>
            </a:r>
            <a:endParaRPr lang="en-US" sz="1200" kern="1200">
              <a:solidFill>
                <a:srgbClr val="000000"/>
              </a:solidFill>
              <a:cs typeface="Helvetica"/>
            </a:endParaRPr>
          </a:p>
          <a:p>
            <a:endParaRPr lang="en-US">
              <a:solidFill>
                <a:srgbClr val="000000"/>
              </a:solidFill>
            </a:endParaRPr>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12</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91230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a:solidFill>
                  <a:srgbClr val="000000"/>
                </a:solidFill>
                <a:cs typeface="Helvetica"/>
              </a:rPr>
              <a:t>The implant can be simulated using 3D interactive graphics. The surgeon will know, before beginning the implant, the coordinates of every suture and which muscles may interfere with the plaque placement.</a:t>
            </a:r>
            <a:r>
              <a:rPr lang="en-US" sz="1200" kern="1200" baseline="0">
                <a:solidFill>
                  <a:srgbClr val="000000"/>
                </a:solidFill>
                <a:cs typeface="Helvetica"/>
              </a:rPr>
              <a:t> </a:t>
            </a:r>
            <a:r>
              <a:rPr lang="en-US" sz="1200" kern="1200">
                <a:solidFill>
                  <a:srgbClr val="000000"/>
                </a:solidFill>
                <a:cs typeface="Helvetica"/>
              </a:rPr>
              <a:t>Tumor and PTV coverage are assured because the tumor dimensions are accurately determined in the planning process.</a:t>
            </a:r>
            <a:r>
              <a:rPr lang="en-US" sz="1200" kern="1200" baseline="0">
                <a:solidFill>
                  <a:srgbClr val="000000"/>
                </a:solidFill>
                <a:cs typeface="Helvetica"/>
              </a:rPr>
              <a:t> </a:t>
            </a:r>
            <a:r>
              <a:rPr lang="en-US" sz="1200" kern="1200">
                <a:solidFill>
                  <a:srgbClr val="000000"/>
                </a:solidFill>
                <a:cs typeface="Helvetica"/>
              </a:rPr>
              <a:t>This saves time in the OR and prevents recurrences which might result from incorrect plaque size or uncertainty in plaque positioning.</a:t>
            </a:r>
          </a:p>
          <a:p>
            <a:pPr eaLnBrk="1" hangingPunct="1"/>
            <a:endParaRPr lang="en-US" sz="1200">
              <a:solidFill>
                <a:srgbClr val="000000"/>
              </a:solidFill>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EDEED39-7D6C-1340-9780-B0B26B42EBC7}" type="slidenum">
              <a:rPr lang="en-US" sz="1200">
                <a:latin typeface="Helvetica"/>
                <a:ea typeface="Helvetica"/>
                <a:cs typeface="Helvetica"/>
              </a:rPr>
              <a:pPr eaLnBrk="1" hangingPunct="1"/>
              <a:t>13</a:t>
            </a:fld>
            <a:endParaRPr lang="en-US" sz="1200">
              <a:latin typeface="Helvetica"/>
              <a:ea typeface="Helvetica"/>
              <a:cs typeface="Helvetica"/>
            </a:endParaRPr>
          </a:p>
        </p:txBody>
      </p:sp>
      <p:sp>
        <p:nvSpPr>
          <p:cNvPr id="2" name="Footer Placeholder 1"/>
          <p:cNvSpPr>
            <a:spLocks noGrp="1"/>
          </p:cNvSpPr>
          <p:nvPr>
            <p:ph type="ftr" sz="quarter" idx="10"/>
          </p:nvPr>
        </p:nvSpPr>
        <p:spPr/>
        <p:txBody>
          <a:bodyPr/>
          <a:lstStyle/>
          <a:p>
            <a:pPr>
              <a:defRPr/>
            </a:pPr>
            <a:r>
              <a:rPr lang="en-US"/>
              <a:t>© M. Astrahan, Eye Physics, LLC 2011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sz="1200" kern="1200">
                <a:solidFill>
                  <a:srgbClr val="000000"/>
                </a:solidFill>
                <a:cs typeface="Helvetica"/>
              </a:rPr>
              <a:t>Eye Physics plaques simplify both dosimetry and surgery compared to other plaque designs.</a:t>
            </a:r>
            <a:r>
              <a:rPr lang="en-US" sz="1200" kern="1200" baseline="0">
                <a:solidFill>
                  <a:srgbClr val="000000"/>
                </a:solidFill>
                <a:cs typeface="Helvetica"/>
              </a:rPr>
              <a:t> </a:t>
            </a:r>
            <a:r>
              <a:rPr lang="en-US" sz="1200" kern="1200">
                <a:solidFill>
                  <a:srgbClr val="000000"/>
                </a:solidFill>
                <a:cs typeface="Helvetica"/>
              </a:rPr>
              <a:t>Eye Physics plaques are thinner than the coresponding diameter COMS</a:t>
            </a:r>
            <a:r>
              <a:rPr lang="en-US" sz="1200" kern="1200" baseline="0">
                <a:solidFill>
                  <a:srgbClr val="000000"/>
                </a:solidFill>
                <a:cs typeface="Helvetica"/>
              </a:rPr>
              <a:t> plaques</a:t>
            </a:r>
            <a:r>
              <a:rPr lang="en-US" sz="1200" kern="1200">
                <a:solidFill>
                  <a:srgbClr val="000000"/>
                </a:solidFill>
                <a:cs typeface="Helvetica"/>
              </a:rPr>
              <a:t>, have larger, more rugged suture eyelets, and can have deep notches to treat peripapillary tumors encroaching the optic disc.</a:t>
            </a:r>
            <a:r>
              <a:rPr lang="en-US" sz="1200" kern="1200" baseline="0">
                <a:solidFill>
                  <a:srgbClr val="000000"/>
                </a:solidFill>
                <a:cs typeface="Helvetica"/>
              </a:rPr>
              <a:t> Eye Physics plaques</a:t>
            </a:r>
            <a:r>
              <a:rPr lang="en-US" sz="1200" kern="1200">
                <a:solidFill>
                  <a:srgbClr val="000000"/>
                </a:solidFill>
                <a:cs typeface="Helvetica"/>
              </a:rPr>
              <a:t> can be flash sterilized.</a:t>
            </a:r>
            <a:r>
              <a:rPr lang="en-US" sz="1200" kern="1200" baseline="0">
                <a:solidFill>
                  <a:srgbClr val="000000"/>
                </a:solidFill>
                <a:cs typeface="Helvetica"/>
              </a:rPr>
              <a:t> </a:t>
            </a:r>
            <a:r>
              <a:rPr lang="en-US" sz="1200" kern="1200">
                <a:solidFill>
                  <a:srgbClr val="000000"/>
                </a:solidFill>
                <a:cs typeface="Helvetica"/>
              </a:rPr>
              <a:t>The plaques and software have a 25 year </a:t>
            </a:r>
            <a:r>
              <a:rPr lang="en-US" sz="1200">
                <a:solidFill>
                  <a:srgbClr val="000000"/>
                </a:solidFill>
                <a:cs typeface="Helvetica"/>
              </a:rPr>
              <a:t>history of successful </a:t>
            </a:r>
            <a:r>
              <a:rPr lang="en-US" sz="1200" kern="1200">
                <a:solidFill>
                  <a:srgbClr val="000000"/>
                </a:solidFill>
                <a:cs typeface="Helvetica"/>
              </a:rPr>
              <a:t>clinical use at USC.</a:t>
            </a:r>
            <a:r>
              <a:rPr lang="en-US" sz="1200" kern="1200" baseline="0">
                <a:solidFill>
                  <a:srgbClr val="000000"/>
                </a:solidFill>
                <a:cs typeface="Helvetica"/>
              </a:rPr>
              <a:t> </a:t>
            </a:r>
            <a:r>
              <a:rPr lang="en-US" sz="1200" kern="1200">
                <a:solidFill>
                  <a:srgbClr val="000000"/>
                </a:solidFill>
                <a:cs typeface="Helvetica"/>
              </a:rPr>
              <a:t>Each radiation source in an Eye Physics plaque is mounted in its own collimating slot. Retina adjacent to the plaque is protected from most laterally directed primary radiation.</a:t>
            </a:r>
            <a:r>
              <a:rPr lang="en-US" sz="1200" kern="1200" baseline="0">
                <a:solidFill>
                  <a:srgbClr val="000000"/>
                </a:solidFill>
                <a:cs typeface="Helvetica"/>
              </a:rPr>
              <a:t> </a:t>
            </a:r>
            <a:r>
              <a:rPr lang="en-US" sz="1200" kern="1200">
                <a:solidFill>
                  <a:srgbClr val="000000"/>
                </a:solidFill>
                <a:cs typeface="Helvetica"/>
              </a:rPr>
              <a:t>There is no point to vitreous fluid replacement with higher </a:t>
            </a:r>
            <a:r>
              <a:rPr lang="en-US" sz="1200">
                <a:solidFill>
                  <a:srgbClr val="000000"/>
                </a:solidFill>
                <a:cs typeface="Helvetica"/>
              </a:rPr>
              <a:t>(than water) </a:t>
            </a:r>
            <a:r>
              <a:rPr lang="en-US" sz="1200" kern="1200">
                <a:solidFill>
                  <a:srgbClr val="000000"/>
                </a:solidFill>
                <a:cs typeface="Helvetica"/>
              </a:rPr>
              <a:t>atomic number oils when Eye Physics plaques are used.</a:t>
            </a:r>
          </a:p>
          <a:p>
            <a:endParaRPr lang="en-US" sz="1200">
              <a:solidFill>
                <a:srgbClr val="000000"/>
              </a:solidFill>
            </a:endParaRPr>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14</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294928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sz="1200" kern="1200">
                <a:solidFill>
                  <a:schemeClr val="accent6">
                    <a:lumMod val="60000"/>
                    <a:lumOff val="40000"/>
                  </a:schemeClr>
                </a:solidFill>
                <a:cs typeface="Helvetica"/>
              </a:rPr>
              <a:t>Every seed in a COMS plaque irradiates both the retina and sclera below the tumor and adjacent to the plaque edge. This occurs because the collimating lip of the COMS plaque is far from most of the seeds. Retinal dose near the base of the tumor can be up to 10X the dose prescribed to the apex of tall tumors.</a:t>
            </a:r>
            <a:r>
              <a:rPr lang="en-US" sz="1200" kern="1200" baseline="0">
                <a:solidFill>
                  <a:schemeClr val="accent6">
                    <a:lumMod val="60000"/>
                    <a:lumOff val="40000"/>
                  </a:schemeClr>
                </a:solidFill>
                <a:cs typeface="Helvetica"/>
              </a:rPr>
              <a:t> </a:t>
            </a:r>
            <a:r>
              <a:rPr lang="en-US" sz="1200" kern="1200">
                <a:solidFill>
                  <a:schemeClr val="accent6">
                    <a:lumMod val="60000"/>
                    <a:lumOff val="40000"/>
                  </a:schemeClr>
                </a:solidFill>
                <a:cs typeface="Helvetica"/>
              </a:rPr>
              <a:t>COMS plaque dosimetry is complicated by the atomic composition of the Silastic silicone seed carrier,</a:t>
            </a:r>
            <a:r>
              <a:rPr lang="en-US" sz="1200" kern="1200" baseline="0">
                <a:solidFill>
                  <a:schemeClr val="accent6">
                    <a:lumMod val="60000"/>
                    <a:lumOff val="40000"/>
                  </a:schemeClr>
                </a:solidFill>
                <a:cs typeface="Helvetica"/>
              </a:rPr>
              <a:t> </a:t>
            </a:r>
            <a:r>
              <a:rPr lang="en-US" sz="1200" kern="1200">
                <a:solidFill>
                  <a:schemeClr val="accent6">
                    <a:lumMod val="60000"/>
                    <a:lumOff val="40000"/>
                  </a:schemeClr>
                </a:solidFill>
                <a:cs typeface="Helvetica"/>
              </a:rPr>
              <a:t>COMS plaques are thick at the lip edge, and are designed to fit a perfectly spherical eye of only one diameter. In comparison,</a:t>
            </a:r>
            <a:r>
              <a:rPr lang="en-US" sz="1200" kern="1200" baseline="0">
                <a:solidFill>
                  <a:schemeClr val="accent6">
                    <a:lumMod val="60000"/>
                    <a:lumOff val="40000"/>
                  </a:schemeClr>
                </a:solidFill>
                <a:cs typeface="Helvetica"/>
              </a:rPr>
              <a:t> </a:t>
            </a:r>
            <a:r>
              <a:rPr lang="en-US" sz="1200" kern="1200">
                <a:solidFill>
                  <a:srgbClr val="FFFF00"/>
                </a:solidFill>
                <a:cs typeface="Helvetica"/>
              </a:rPr>
              <a:t>Eye Physics plaques collimate the radiation from each seed to remove laterally directed primary radiation that does not contribute to the tumor dose. As a result, retinal dose at the base of the tumor is only 2X to 3X the dose prescribed to the apex </a:t>
            </a:r>
            <a:r>
              <a:rPr lang="en-US" sz="1200" kern="1200" baseline="0">
                <a:solidFill>
                  <a:srgbClr val="FFFF00"/>
                </a:solidFill>
                <a:cs typeface="Helvetica"/>
              </a:rPr>
              <a:t>for tall </a:t>
            </a:r>
            <a:r>
              <a:rPr lang="en-US" sz="1200" kern="1200">
                <a:solidFill>
                  <a:srgbClr val="FFFF00"/>
                </a:solidFill>
                <a:cs typeface="Helvetica"/>
              </a:rPr>
              <a:t>tumors. The newest 3</a:t>
            </a:r>
            <a:r>
              <a:rPr lang="en-US" sz="1200" kern="1200" baseline="30000">
                <a:solidFill>
                  <a:srgbClr val="FFFF00"/>
                </a:solidFill>
                <a:cs typeface="Helvetica"/>
              </a:rPr>
              <a:t>rd</a:t>
            </a:r>
            <a:r>
              <a:rPr lang="en-US" sz="1200" kern="1200">
                <a:solidFill>
                  <a:srgbClr val="FFFF00"/>
                </a:solidFill>
                <a:cs typeface="Helvetica"/>
              </a:rPr>
              <a:t> generation Eye Physics plaques were designed using Plaque Simulator and are manufactured using rapid prototyping computer files in .STL and .DXF format exported from Plaque Simulator. This assures a 1/10,000 inch correspondence between the computer models and the plaques. The depth of the collimating slots varies in 3</a:t>
            </a:r>
            <a:r>
              <a:rPr lang="en-US" sz="1200" kern="1200" baseline="30000">
                <a:solidFill>
                  <a:srgbClr val="FFFF00"/>
                </a:solidFill>
                <a:cs typeface="Helvetica"/>
              </a:rPr>
              <a:t>rd</a:t>
            </a:r>
            <a:r>
              <a:rPr lang="en-US" sz="1200" kern="1200">
                <a:solidFill>
                  <a:srgbClr val="FFFF00"/>
                </a:solidFill>
                <a:cs typeface="Helvetica"/>
              </a:rPr>
              <a:t> generation plaques,</a:t>
            </a:r>
            <a:r>
              <a:rPr lang="en-US" sz="1200" kern="1200" baseline="0">
                <a:solidFill>
                  <a:srgbClr val="FFFF00"/>
                </a:solidFill>
                <a:cs typeface="Helvetica"/>
              </a:rPr>
              <a:t> being slightly shallower at the periphery of the plaque in order to maintain dose uniformity to the edge of the plaque, much in the manner of the Patterson-Parker System for brachytherapy, all without having to resort to seeds of higher activity</a:t>
            </a:r>
            <a:r>
              <a:rPr lang="en-US" sz="1200" kern="1200">
                <a:solidFill>
                  <a:srgbClr val="FFFF00"/>
                </a:solidFill>
                <a:cs typeface="Helvetica"/>
              </a:rPr>
              <a:t>. Eye Physics plaques are &lt;= 2mm thick and are available for eyes</a:t>
            </a:r>
            <a:r>
              <a:rPr lang="en-US" sz="1200" kern="1200" baseline="0">
                <a:solidFill>
                  <a:srgbClr val="FFFF00"/>
                </a:solidFill>
                <a:cs typeface="Helvetica"/>
              </a:rPr>
              <a:t> with diameters between 22 and 26 mm. There are </a:t>
            </a:r>
            <a:r>
              <a:rPr lang="en-US" sz="1200" kern="1200">
                <a:solidFill>
                  <a:srgbClr val="FFFF00"/>
                </a:solidFill>
                <a:cs typeface="Helvetica"/>
              </a:rPr>
              <a:t>many shapes</a:t>
            </a:r>
            <a:r>
              <a:rPr lang="en-US" sz="1200" kern="1200" baseline="0">
                <a:solidFill>
                  <a:srgbClr val="FFFF00"/>
                </a:solidFill>
                <a:cs typeface="Helvetica"/>
              </a:rPr>
              <a:t> and </a:t>
            </a:r>
            <a:r>
              <a:rPr lang="en-US" sz="1200" kern="1200">
                <a:solidFill>
                  <a:srgbClr val="FFFF00"/>
                </a:solidFill>
                <a:cs typeface="Helvetica"/>
              </a:rPr>
              <a:t>sizes, and oblate and mixed curvatures will be available to perfectly fit a wide variety of aspherical eyes.</a:t>
            </a:r>
          </a:p>
          <a:p>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15</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239944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a:solidFill>
                  <a:schemeClr val="bg1"/>
                </a:solidFill>
              </a:rPr>
              <a:t>The blue-green</a:t>
            </a:r>
            <a:r>
              <a:rPr lang="en-US" sz="1200" b="0" baseline="0">
                <a:solidFill>
                  <a:schemeClr val="bg1"/>
                </a:solidFill>
              </a:rPr>
              <a:t> plaques p</a:t>
            </a:r>
            <a:r>
              <a:rPr lang="en-US" sz="1200" b="0">
                <a:solidFill>
                  <a:schemeClr val="bg1"/>
                </a:solidFill>
              </a:rPr>
              <a:t>ictured above are a few of the</a:t>
            </a:r>
            <a:r>
              <a:rPr lang="en-US" sz="1200" b="0" baseline="0">
                <a:solidFill>
                  <a:schemeClr val="bg1"/>
                </a:solidFill>
              </a:rPr>
              <a:t> computer prototyped</a:t>
            </a:r>
            <a:r>
              <a:rPr lang="en-US" sz="1200" b="0">
                <a:solidFill>
                  <a:schemeClr val="bg1"/>
                </a:solidFill>
              </a:rPr>
              <a:t> wax models for Eye Physics 3rd generation plaques that will soon be available in dozens of preconfigured as well as fully customizable sizes, shapes, curvatures and source arrangements. These wax prototypes are cast in 18K gold to make the final product. The plaques are &lt;=2 mm thick and the radionuclide sources are individually collimated in slots of varying depth and solid angle of irradiation in order to create a dose distribution which conforms to the tumor, spares the surrounding retina, and provides a near perfect mechanical  fit to each patient's eye.</a:t>
            </a:r>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16</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2145373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a:solidFill>
                  <a:schemeClr val="bg1"/>
                </a:solidFill>
              </a:rPr>
              <a:t>Some of DR. Astrahan's eye plaque publications</a:t>
            </a:r>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17</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214537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0"/>
              <a:t>T</a:t>
            </a:r>
            <a:r>
              <a:rPr lang="en-US" b="0" baseline="0"/>
              <a:t>he incorporation of medical imaging technologies into the treatment planning process</a:t>
            </a:r>
            <a:r>
              <a:rPr lang="en-US" b="0"/>
              <a:t> led to a revolution in the quality of radiation therapy</a:t>
            </a:r>
            <a:r>
              <a:rPr lang="en-US" b="0" baseline="0"/>
              <a:t>. External beam techniques such as 3D conformal and IMRT that greatly reduce collateral radiation damage to tissues near the target volume would not be possible without image based planning. Also, of nearly as great import to external beam therapy, is the use of patient setup lasers and cone beam CT to assure accurate delivery of these highly conformal treatments.  </a:t>
            </a:r>
            <a:r>
              <a:rPr lang="en-US" sz="1200" b="0">
                <a:cs typeface="Helvetica"/>
              </a:rPr>
              <a:t>Image based planning for conformal treatment</a:t>
            </a:r>
            <a:r>
              <a:rPr lang="en-US" sz="1200" b="0" baseline="0">
                <a:cs typeface="Helvetica"/>
              </a:rPr>
              <a:t> of i</a:t>
            </a:r>
            <a:r>
              <a:rPr lang="en-US" sz="1200" b="0">
                <a:cs typeface="Helvetica"/>
              </a:rPr>
              <a:t>ntraocular tumors using plaques</a:t>
            </a:r>
            <a:r>
              <a:rPr lang="en-US" sz="1200" b="0" baseline="0">
                <a:cs typeface="Helvetica"/>
              </a:rPr>
              <a:t> is possible, but</a:t>
            </a:r>
            <a:r>
              <a:rPr lang="en-US" sz="1200" b="0">
                <a:cs typeface="Helvetica"/>
              </a:rPr>
              <a:t> neither </a:t>
            </a:r>
            <a:r>
              <a:rPr lang="en-US" sz="1200" b="0" kern="1200">
                <a:solidFill>
                  <a:schemeClr val="bg1"/>
                </a:solidFill>
                <a:cs typeface="Helvetica"/>
              </a:rPr>
              <a:t>CT or MR imaging alone have the resolution required for conformal treatment of intraocular tumors,</a:t>
            </a:r>
            <a:r>
              <a:rPr lang="en-US" sz="1200" b="0" kern="1200" baseline="0">
                <a:solidFill>
                  <a:schemeClr val="bg1"/>
                </a:solidFill>
                <a:cs typeface="Helvetica"/>
              </a:rPr>
              <a:t> and a method for delivering conformal treatment is also required.</a:t>
            </a:r>
            <a:endParaRPr lang="en-US" sz="1200" b="0" kern="1200">
              <a:solidFill>
                <a:schemeClr val="bg1"/>
              </a:solidFill>
              <a:cs typeface="Helvetica"/>
            </a:endParaRPr>
          </a:p>
          <a:p>
            <a:endParaRPr lang="en-US" b="0"/>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2</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406433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a:solidFill>
                  <a:srgbClr val="000000"/>
                </a:solidFill>
                <a:cs typeface="Helvetica"/>
              </a:rPr>
              <a:t>Conformal planning of intraocular tumors requires a 3D fusion of imaging modalities including </a:t>
            </a:r>
            <a:r>
              <a:rPr lang="en-US" sz="1200" b="0">
                <a:solidFill>
                  <a:srgbClr val="000000"/>
                </a:solidFill>
                <a:cs typeface="Helvetica"/>
              </a:rPr>
              <a:t>fundus photograhy, </a:t>
            </a:r>
            <a:r>
              <a:rPr lang="en-US" sz="1200" b="0" kern="1200">
                <a:solidFill>
                  <a:srgbClr val="000000"/>
                </a:solidFill>
                <a:cs typeface="Helvetica"/>
              </a:rPr>
              <a:t>CT (or MR), and ultrasound. The result is a photorealistic 3D computer model of the eye that can be combined with 3D models of the plaques and radiation sources.</a:t>
            </a:r>
          </a:p>
          <a:p>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3</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309090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b="0">
                <a:solidFill>
                  <a:srgbClr val="000000"/>
                </a:solidFill>
                <a:cs typeface="Helvetica"/>
              </a:rPr>
              <a:t>Image based planning for 3D conformal treatment of intraocular tumors using eye plaques is not new. </a:t>
            </a:r>
            <a:r>
              <a:rPr lang="en-US" sz="1200" b="0">
                <a:solidFill>
                  <a:srgbClr val="000000"/>
                </a:solidFill>
                <a:cs typeface="Helvetica"/>
              </a:rPr>
              <a:t>The software component (Plaque Simulator™) was developed by Eye Physics founder, USC Emeritus Professor of Radiation Oncology, Melvin Astrahan while at the University of Southern California (USC) Keck School of Medicine </a:t>
            </a:r>
            <a:r>
              <a:rPr lang="en-US" sz="1200" b="0" i="1">
                <a:solidFill>
                  <a:srgbClr val="000000"/>
                </a:solidFill>
                <a:cs typeface="Helvetica"/>
              </a:rPr>
              <a:t>ca. </a:t>
            </a:r>
            <a:r>
              <a:rPr lang="en-US" sz="1200" b="0">
                <a:solidFill>
                  <a:srgbClr val="000000"/>
                </a:solidFill>
                <a:cs typeface="Helvetica"/>
              </a:rPr>
              <a:t>1990.</a:t>
            </a:r>
            <a:r>
              <a:rPr lang="en-US" sz="1200" b="0" baseline="0">
                <a:solidFill>
                  <a:srgbClr val="000000"/>
                </a:solidFill>
                <a:cs typeface="Helvetica"/>
              </a:rPr>
              <a:t> </a:t>
            </a:r>
            <a:r>
              <a:rPr lang="en-US" sz="1200" b="0">
                <a:solidFill>
                  <a:srgbClr val="000000"/>
                </a:solidFill>
                <a:cs typeface="Helvetica"/>
              </a:rPr>
              <a:t>Plaque Simulator™ </a:t>
            </a:r>
            <a:r>
              <a:rPr lang="en-US" sz="1200" b="0" kern="1200">
                <a:solidFill>
                  <a:srgbClr val="000000"/>
                </a:solidFill>
                <a:cs typeface="Helvetica"/>
              </a:rPr>
              <a:t>was licensed by Dr. Astrahan and USC to the BEBIG company of Germany for international commercial distribution in 1994.</a:t>
            </a:r>
            <a:r>
              <a:rPr lang="en-US" sz="1200" b="0" kern="1200" baseline="0">
                <a:solidFill>
                  <a:srgbClr val="000000"/>
                </a:solidFill>
                <a:cs typeface="Helvetica"/>
              </a:rPr>
              <a:t> </a:t>
            </a:r>
            <a:r>
              <a:rPr lang="en-US" sz="1200" b="0" kern="1200">
                <a:solidFill>
                  <a:srgbClr val="000000"/>
                </a:solidFill>
                <a:cs typeface="Helvetica"/>
              </a:rPr>
              <a:t>There are many users of the Plaque Simulator technology throughout the world.</a:t>
            </a:r>
          </a:p>
          <a:p>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4</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1040277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sz="1200" b="0" kern="1200">
                <a:solidFill>
                  <a:srgbClr val="000000"/>
                </a:solidFill>
                <a:cs typeface="Helvetica"/>
              </a:rPr>
              <a:t>A collage of fundus photographs of the retina is used to map the tumor base and to determine the location of the base with respect to easily identifiable retinal landmarks such as the center of the optic disc and the posterior pole of the eye which is located just above the fovea. The fundus collage can be calibrated and fused with CT imaging by finding these same landmarks in 3D CT space. The fundus photos, however, do not provide the tumor height</a:t>
            </a:r>
            <a:r>
              <a:rPr lang="en-US" sz="1200" b="0" kern="1200" baseline="0">
                <a:solidFill>
                  <a:srgbClr val="000000"/>
                </a:solidFill>
                <a:cs typeface="Helvetica"/>
              </a:rPr>
              <a:t> and f</a:t>
            </a:r>
            <a:r>
              <a:rPr lang="en-US" sz="1200" b="0" kern="1200">
                <a:solidFill>
                  <a:srgbClr val="000000"/>
                </a:solidFill>
                <a:cs typeface="Helvetica"/>
              </a:rPr>
              <a:t>undus photos are simply not possible for highly anterior locations such as tumors of the ciliary body.</a:t>
            </a:r>
            <a:endParaRPr lang="en-US" b="0">
              <a:solidFill>
                <a:srgbClr val="000000"/>
              </a:solidFill>
            </a:endParaRPr>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5</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73174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indent="0" fontAlgn="auto">
              <a:spcBef>
                <a:spcPts val="0"/>
              </a:spcBef>
              <a:spcAft>
                <a:spcPts val="0"/>
              </a:spcAft>
              <a:buFont typeface="Arial"/>
              <a:buNone/>
              <a:defRPr/>
            </a:pPr>
            <a:r>
              <a:rPr lang="en-US" sz="1200" b="0" kern="1200">
                <a:solidFill>
                  <a:srgbClr val="000000"/>
                </a:solidFill>
                <a:cs typeface="Helvetica"/>
              </a:rPr>
              <a:t>The 3D coordinates of the posterior pole </a:t>
            </a:r>
            <a:r>
              <a:rPr lang="en-US" sz="1200" b="0">
                <a:solidFill>
                  <a:srgbClr val="000000"/>
                </a:solidFill>
                <a:cs typeface="Helvetica"/>
              </a:rPr>
              <a:t>on the retina</a:t>
            </a:r>
            <a:r>
              <a:rPr lang="en-US" sz="1200" b="0" kern="1200">
                <a:solidFill>
                  <a:srgbClr val="000000"/>
                </a:solidFill>
                <a:cs typeface="Helvetica"/>
              </a:rPr>
              <a:t> and the center of the optic disc can be closely approximated from an axial CT (or MR) image which bisects the eye through the optic nerve. CT (or MR) images also provide the location of the limbus where the sclera and cornea meet, the equatorial diameter, and the oblate curvature of the eye. Fundus photos can now be calibrated and fused with CT by finding the posterior pole and optic disc in the fundus collage.</a:t>
            </a:r>
            <a:r>
              <a:rPr lang="en-US" sz="1200" b="0" kern="1200" baseline="0">
                <a:solidFill>
                  <a:srgbClr val="000000"/>
                </a:solidFill>
                <a:cs typeface="Helvetica"/>
              </a:rPr>
              <a:t> </a:t>
            </a:r>
            <a:r>
              <a:rPr lang="en-US" sz="1200" b="0" kern="1200">
                <a:solidFill>
                  <a:srgbClr val="000000"/>
                </a:solidFill>
                <a:cs typeface="Helvetica"/>
              </a:rPr>
              <a:t>A 3D model of the fused images can now be created and displayed on a computer.</a:t>
            </a:r>
          </a:p>
          <a:p>
            <a:pPr eaLnBrk="1" hangingPunct="1">
              <a:spcBef>
                <a:spcPct val="0"/>
              </a:spcBef>
            </a:pPr>
            <a:endParaRPr lang="en-US"/>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DF85C50-1465-CD45-9964-C2DDD9E18195}" type="slidenum">
              <a:rPr lang="en-US" sz="1200">
                <a:latin typeface="Helvetica"/>
                <a:ea typeface="Helvetica"/>
                <a:cs typeface="Helvetica"/>
              </a:rPr>
              <a:pPr eaLnBrk="1" hangingPunct="1"/>
              <a:t>6</a:t>
            </a:fld>
            <a:endParaRPr lang="en-US" sz="1200">
              <a:latin typeface="Helvetica"/>
              <a:ea typeface="Helvetica"/>
              <a:cs typeface="Helvetica"/>
            </a:endParaRPr>
          </a:p>
        </p:txBody>
      </p:sp>
      <p:sp>
        <p:nvSpPr>
          <p:cNvPr id="2" name="Footer Placeholder 1"/>
          <p:cNvSpPr>
            <a:spLocks noGrp="1"/>
          </p:cNvSpPr>
          <p:nvPr>
            <p:ph type="ftr" sz="quarter" idx="10"/>
          </p:nvPr>
        </p:nvSpPr>
        <p:spPr/>
        <p:txBody>
          <a:bodyPr/>
          <a:lstStyle/>
          <a:p>
            <a:pPr>
              <a:defRPr/>
            </a:pPr>
            <a:r>
              <a:rPr lang="en-US"/>
              <a:t>© M. Astrahan, Eye Physics, LLC 2011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t>Ultrasound images are </a:t>
            </a:r>
            <a:r>
              <a:rPr lang="en-US" baseline="0"/>
              <a:t>the best way to measure the height and nominal shape of the tumor mound.  Ultrasound images also help to differentiate between tumor and retinal detachment, and ultrasound is essential in the planning of highly anterior tumors. Unfortunately, the ultrasound images do not show the shape of the tumor base and are difficult to fuse with CT and fundus photography because it is difficult to find common points of reference.</a:t>
            </a:r>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7</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78497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sz="1200" kern="1200">
                <a:solidFill>
                  <a:schemeClr val="tx1"/>
                </a:solidFill>
                <a:cs typeface="Helvetica"/>
              </a:rPr>
              <a:t>Historically, plaques have generally assumed simple shapes, such as circular perimeters, because the shape of the tumor base and its location within the eye were not available</a:t>
            </a:r>
            <a:r>
              <a:rPr lang="en-US" sz="1200" kern="1200" baseline="0">
                <a:solidFill>
                  <a:schemeClr val="tx1"/>
                </a:solidFill>
                <a:cs typeface="Helvetica"/>
              </a:rPr>
              <a:t> for advance treatment planning</a:t>
            </a:r>
            <a:r>
              <a:rPr lang="en-US" sz="1200" kern="1200">
                <a:solidFill>
                  <a:schemeClr val="tx1"/>
                </a:solidFill>
                <a:cs typeface="Helvetica"/>
              </a:rPr>
              <a:t>. These</a:t>
            </a:r>
            <a:r>
              <a:rPr lang="en-US" sz="1200" kern="1200" baseline="0">
                <a:solidFill>
                  <a:schemeClr val="tx1"/>
                </a:solidFill>
                <a:cs typeface="Helvetica"/>
              </a:rPr>
              <a:t> </a:t>
            </a:r>
            <a:r>
              <a:rPr lang="en-US" sz="1200" kern="1200">
                <a:solidFill>
                  <a:schemeClr val="tx1"/>
                </a:solidFill>
                <a:cs typeface="Helvetica"/>
              </a:rPr>
              <a:t>details were often not available </a:t>
            </a:r>
            <a:r>
              <a:rPr lang="en-US" sz="1200" kern="1200" baseline="0">
                <a:solidFill>
                  <a:schemeClr val="tx1"/>
                </a:solidFill>
                <a:cs typeface="Helvetica"/>
              </a:rPr>
              <a:t>until </a:t>
            </a:r>
            <a:r>
              <a:rPr lang="en-US" sz="1200" kern="1200">
                <a:solidFill>
                  <a:schemeClr val="tx1"/>
                </a:solidFill>
                <a:cs typeface="Helvetica"/>
              </a:rPr>
              <a:t>the time of surgery</a:t>
            </a:r>
            <a:r>
              <a:rPr lang="en-US" sz="1200" kern="1200" baseline="0">
                <a:solidFill>
                  <a:schemeClr val="tx1"/>
                </a:solidFill>
                <a:cs typeface="Helvetica"/>
              </a:rPr>
              <a:t> wherein the tumor base was marked </a:t>
            </a:r>
            <a:r>
              <a:rPr lang="en-US" sz="1200" kern="1200">
                <a:solidFill>
                  <a:schemeClr val="tx1"/>
                </a:solidFill>
                <a:cs typeface="Helvetica"/>
              </a:rPr>
              <a:t>by transilluminating the eye, casting a shadow of the tumor onto the sclera, outlining that shadow with ink, and then hoping that the prepared circular plaque diameter was large enough to cover the tumor base and the desired dosimetric margin. This lack of conformal preplanning can lead </a:t>
            </a:r>
            <a:r>
              <a:rPr lang="en-US" sz="1200" kern="1200" baseline="0">
                <a:solidFill>
                  <a:schemeClr val="tx1"/>
                </a:solidFill>
                <a:cs typeface="Helvetica"/>
              </a:rPr>
              <a:t>to either the prescribed tumorcidal dose being delivered to a larger portion of the retina surrounding the tumor base than is actually necessary to assure tumor control, or to portions of the tumor receiving less than the prescribed dose if the prepared plaque happend to be a bit too small.</a:t>
            </a:r>
            <a:r>
              <a:rPr lang="en-US" sz="1200" kern="1200">
                <a:solidFill>
                  <a:schemeClr val="tx1"/>
                </a:solidFill>
                <a:cs typeface="Helvetica"/>
              </a:rPr>
              <a:t> In addition</a:t>
            </a:r>
            <a:r>
              <a:rPr lang="en-US" sz="1200" kern="1200" baseline="0">
                <a:solidFill>
                  <a:schemeClr val="tx1"/>
                </a:solidFill>
                <a:cs typeface="Helvetica"/>
              </a:rPr>
              <a:t> s</a:t>
            </a:r>
            <a:r>
              <a:rPr lang="en-US" sz="1200">
                <a:solidFill>
                  <a:schemeClr val="tx1"/>
                </a:solidFill>
                <a:cs typeface="Helvetica"/>
              </a:rPr>
              <a:t>hadow casting might lead to plaque positioning errors depending on the position of the light source and the tumor height and location.</a:t>
            </a:r>
            <a:r>
              <a:rPr lang="en-US" sz="1200" baseline="0">
                <a:solidFill>
                  <a:schemeClr val="tx1"/>
                </a:solidFill>
                <a:cs typeface="Helvetica"/>
              </a:rPr>
              <a:t> Positioning errors might also result from the difficulty of accurately </a:t>
            </a:r>
            <a:r>
              <a:rPr lang="en-US" sz="1200" kern="1200">
                <a:solidFill>
                  <a:schemeClr val="tx1"/>
                </a:solidFill>
                <a:cs typeface="Helvetica"/>
              </a:rPr>
              <a:t>suturing a small plaque</a:t>
            </a:r>
            <a:r>
              <a:rPr lang="en-US" sz="1200" kern="1200" baseline="0">
                <a:solidFill>
                  <a:schemeClr val="tx1"/>
                </a:solidFill>
                <a:cs typeface="Helvetica"/>
              </a:rPr>
              <a:t> on </a:t>
            </a:r>
            <a:r>
              <a:rPr lang="en-US" sz="1200" kern="1200">
                <a:solidFill>
                  <a:schemeClr val="tx1"/>
                </a:solidFill>
                <a:cs typeface="Helvetica"/>
              </a:rPr>
              <a:t>the far posterior of the eye</a:t>
            </a:r>
            <a:r>
              <a:rPr lang="en-US" sz="1200">
                <a:solidFill>
                  <a:schemeClr val="tx1"/>
                </a:solidFill>
                <a:cs typeface="Helvetica"/>
              </a:rPr>
              <a:t>.</a:t>
            </a:r>
          </a:p>
          <a:p>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8</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3896876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Bef>
                <a:spcPts val="0"/>
              </a:spcBef>
              <a:spcAft>
                <a:spcPts val="0"/>
              </a:spcAft>
              <a:buFont typeface="Arial"/>
              <a:buNone/>
              <a:defRPr/>
            </a:pPr>
            <a:r>
              <a:rPr lang="en-US" sz="1200">
                <a:solidFill>
                  <a:schemeClr val="tx1"/>
                </a:solidFill>
              </a:rPr>
              <a:t>In image based planning</a:t>
            </a:r>
            <a:r>
              <a:rPr lang="en-US" sz="1200" baseline="0">
                <a:solidFill>
                  <a:schemeClr val="tx1"/>
                </a:solidFill>
              </a:rPr>
              <a:t> for eye plaques, the tumor is digitized by projecting </a:t>
            </a:r>
            <a:r>
              <a:rPr lang="en-US" sz="1200" kern="1200">
                <a:solidFill>
                  <a:schemeClr val="tx1"/>
                </a:solidFill>
                <a:cs typeface="Helvetica"/>
              </a:rPr>
              <a:t>the calibrated fundus collage onto the retinal diagram, which is a polar map of the retina. </a:t>
            </a:r>
            <a:r>
              <a:rPr lang="en-US" sz="1200">
                <a:solidFill>
                  <a:schemeClr val="tx1"/>
                </a:solidFill>
                <a:cs typeface="Helvetica"/>
              </a:rPr>
              <a:t>A plaque that fits the tumor,</a:t>
            </a:r>
            <a:r>
              <a:rPr lang="en-US" sz="1200" baseline="0">
                <a:solidFill>
                  <a:schemeClr val="tx1"/>
                </a:solidFill>
                <a:cs typeface="Helvetica"/>
              </a:rPr>
              <a:t> </a:t>
            </a:r>
            <a:r>
              <a:rPr lang="en-US" sz="1200">
                <a:solidFill>
                  <a:schemeClr val="tx1"/>
                </a:solidFill>
                <a:cs typeface="Helvetica"/>
              </a:rPr>
              <a:t>ocular anatomy, and any optimization goals is then selected.</a:t>
            </a:r>
            <a:r>
              <a:rPr lang="en-US" sz="1200" baseline="0">
                <a:solidFill>
                  <a:schemeClr val="tx1"/>
                </a:solidFill>
                <a:cs typeface="Helvetica"/>
              </a:rPr>
              <a:t> </a:t>
            </a:r>
            <a:r>
              <a:rPr lang="en-US" sz="1200">
                <a:solidFill>
                  <a:schemeClr val="tx1"/>
                </a:solidFill>
                <a:cs typeface="Helvetica"/>
              </a:rPr>
              <a:t>Surgical  coordinates for the plaque eyelets are calculated and expressed as clock hour and caliper distance from the limbus on the retinal diagram.</a:t>
            </a:r>
          </a:p>
          <a:p>
            <a:endParaRPr lang="en-US"/>
          </a:p>
        </p:txBody>
      </p:sp>
      <p:sp>
        <p:nvSpPr>
          <p:cNvPr id="4" name="Slide Number Placeholder 3"/>
          <p:cNvSpPr>
            <a:spLocks noGrp="1"/>
          </p:cNvSpPr>
          <p:nvPr>
            <p:ph type="sldNum" sz="quarter" idx="10"/>
          </p:nvPr>
        </p:nvSpPr>
        <p:spPr/>
        <p:txBody>
          <a:bodyPr/>
          <a:lstStyle/>
          <a:p>
            <a:pPr>
              <a:defRPr/>
            </a:pPr>
            <a:fld id="{D6D9B202-346B-F74F-8607-BCDC84FCE975}" type="slidenum">
              <a:rPr lang="en-US"/>
              <a:pPr>
                <a:defRPr/>
              </a:pPr>
              <a:t>9</a:t>
            </a:fld>
            <a:endParaRPr lang="en-US"/>
          </a:p>
        </p:txBody>
      </p:sp>
      <p:sp>
        <p:nvSpPr>
          <p:cNvPr id="5" name="Footer Placeholder 4"/>
          <p:cNvSpPr>
            <a:spLocks noGrp="1"/>
          </p:cNvSpPr>
          <p:nvPr>
            <p:ph type="ftr" sz="quarter" idx="11"/>
          </p:nvPr>
        </p:nvSpPr>
        <p:spPr/>
        <p:txBody>
          <a:bodyPr/>
          <a:lstStyle/>
          <a:p>
            <a:pPr>
              <a:defRPr/>
            </a:pPr>
            <a:r>
              <a:rPr lang="en-US"/>
              <a:t>© M. Astrahan, Eye Physics, LLC 2011</a:t>
            </a:r>
          </a:p>
        </p:txBody>
      </p:sp>
    </p:spTree>
    <p:extLst>
      <p:ext uri="{BB962C8B-B14F-4D97-AF65-F5344CB8AC3E}">
        <p14:creationId xmlns:p14="http://schemas.microsoft.com/office/powerpoint/2010/main" val="360103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88F3B90-A821-824A-A420-F7F74685E619}" type="slidenum">
              <a:rPr/>
              <a:pPr>
                <a:defRPr/>
              </a:pPr>
              <a:t>‹#›</a:t>
            </a:fld>
            <a:endParaRPr lang="en-US"/>
          </a:p>
        </p:txBody>
      </p:sp>
    </p:spTree>
    <p:extLst>
      <p:ext uri="{BB962C8B-B14F-4D97-AF65-F5344CB8AC3E}">
        <p14:creationId xmlns:p14="http://schemas.microsoft.com/office/powerpoint/2010/main" val="1318625801"/>
      </p:ext>
    </p:extLst>
  </p:cSld>
  <p:clrMapOvr>
    <a:masterClrMapping/>
  </p:clrMapOvr>
  <p:transition xmlns:p14="http://schemas.microsoft.com/office/powerpoint/2010/main" spd="med" advTm="2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15C429C-67CA-9041-BF6A-CE3E26F49C79}" type="slidenum">
              <a:rPr/>
              <a:pPr>
                <a:defRPr/>
              </a:pPr>
              <a:t>‹#›</a:t>
            </a:fld>
            <a:endParaRPr lang="en-US"/>
          </a:p>
        </p:txBody>
      </p:sp>
    </p:spTree>
    <p:extLst>
      <p:ext uri="{BB962C8B-B14F-4D97-AF65-F5344CB8AC3E}">
        <p14:creationId xmlns:p14="http://schemas.microsoft.com/office/powerpoint/2010/main" val="1927040642"/>
      </p:ext>
    </p:extLst>
  </p:cSld>
  <p:clrMapOvr>
    <a:masterClrMapping/>
  </p:clrMapOvr>
  <p:transition xmlns:p14="http://schemas.microsoft.com/office/powerpoint/2010/main" spd="med" advTm="2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F19C16A-1854-ED48-85AE-E8E6444D9EDE}" type="slidenum">
              <a:rPr/>
              <a:pPr>
                <a:defRPr/>
              </a:pPr>
              <a:t>‹#›</a:t>
            </a:fld>
            <a:endParaRPr lang="en-US"/>
          </a:p>
        </p:txBody>
      </p:sp>
    </p:spTree>
    <p:extLst>
      <p:ext uri="{BB962C8B-B14F-4D97-AF65-F5344CB8AC3E}">
        <p14:creationId xmlns:p14="http://schemas.microsoft.com/office/powerpoint/2010/main" val="2331729932"/>
      </p:ext>
    </p:extLst>
  </p:cSld>
  <p:clrMapOvr>
    <a:masterClrMapping/>
  </p:clrMapOvr>
  <p:transition xmlns:p14="http://schemas.microsoft.com/office/powerpoint/2010/main" spd="med" advTm="2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D820E99-DA31-DC4D-BDD4-72D90324B234}" type="slidenum">
              <a:rPr/>
              <a:pPr>
                <a:defRPr/>
              </a:pPr>
              <a:t>‹#›</a:t>
            </a:fld>
            <a:endParaRPr lang="en-US"/>
          </a:p>
        </p:txBody>
      </p:sp>
    </p:spTree>
    <p:extLst>
      <p:ext uri="{BB962C8B-B14F-4D97-AF65-F5344CB8AC3E}">
        <p14:creationId xmlns:p14="http://schemas.microsoft.com/office/powerpoint/2010/main" val="1301916029"/>
      </p:ext>
    </p:extLst>
  </p:cSld>
  <p:clrMapOvr>
    <a:masterClrMapping/>
  </p:clrMapOvr>
  <p:transition xmlns:p14="http://schemas.microsoft.com/office/powerpoint/2010/main" spd="med"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C6D5CB4-063C-8C42-BF9D-C2059964A846}" type="slidenum">
              <a:rPr/>
              <a:pPr>
                <a:defRPr/>
              </a:pPr>
              <a:t>‹#›</a:t>
            </a:fld>
            <a:endParaRPr lang="en-US"/>
          </a:p>
        </p:txBody>
      </p:sp>
    </p:spTree>
    <p:extLst>
      <p:ext uri="{BB962C8B-B14F-4D97-AF65-F5344CB8AC3E}">
        <p14:creationId xmlns:p14="http://schemas.microsoft.com/office/powerpoint/2010/main" val="2996638825"/>
      </p:ext>
    </p:extLst>
  </p:cSld>
  <p:clrMapOvr>
    <a:masterClrMapping/>
  </p:clrMapOvr>
  <p:transition xmlns:p14="http://schemas.microsoft.com/office/powerpoint/2010/main" spd="med" advTm="2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1D20F69-C9A1-644E-81CF-58B512611BB0}" type="slidenum">
              <a:rPr/>
              <a:pPr>
                <a:defRPr/>
              </a:pPr>
              <a:t>‹#›</a:t>
            </a:fld>
            <a:endParaRPr lang="en-US"/>
          </a:p>
        </p:txBody>
      </p:sp>
    </p:spTree>
    <p:extLst>
      <p:ext uri="{BB962C8B-B14F-4D97-AF65-F5344CB8AC3E}">
        <p14:creationId xmlns:p14="http://schemas.microsoft.com/office/powerpoint/2010/main" val="3663440496"/>
      </p:ext>
    </p:extLst>
  </p:cSld>
  <p:clrMapOvr>
    <a:masterClrMapping/>
  </p:clrMapOvr>
  <p:transition xmlns:p14="http://schemas.microsoft.com/office/powerpoint/2010/main" spd="med" advTm="2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5795F9D-5A3F-EA4E-B693-C4180B31C7CB}" type="slidenum">
              <a:rPr/>
              <a:pPr>
                <a:defRPr/>
              </a:pPr>
              <a:t>‹#›</a:t>
            </a:fld>
            <a:endParaRPr lang="en-US"/>
          </a:p>
        </p:txBody>
      </p:sp>
    </p:spTree>
    <p:extLst>
      <p:ext uri="{BB962C8B-B14F-4D97-AF65-F5344CB8AC3E}">
        <p14:creationId xmlns:p14="http://schemas.microsoft.com/office/powerpoint/2010/main" val="2764179056"/>
      </p:ext>
    </p:extLst>
  </p:cSld>
  <p:clrMapOvr>
    <a:masterClrMapping/>
  </p:clrMapOvr>
  <p:transition xmlns:p14="http://schemas.microsoft.com/office/powerpoint/2010/main" spd="med" advTm="2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EA04318-61A1-F44C-8C04-51FD8D7D834A}" type="slidenum">
              <a:rPr/>
              <a:pPr>
                <a:defRPr/>
              </a:pPr>
              <a:t>‹#›</a:t>
            </a:fld>
            <a:endParaRPr lang="en-US"/>
          </a:p>
        </p:txBody>
      </p:sp>
    </p:spTree>
    <p:extLst>
      <p:ext uri="{BB962C8B-B14F-4D97-AF65-F5344CB8AC3E}">
        <p14:creationId xmlns:p14="http://schemas.microsoft.com/office/powerpoint/2010/main" val="993316007"/>
      </p:ext>
    </p:extLst>
  </p:cSld>
  <p:clrMapOvr>
    <a:masterClrMapping/>
  </p:clrMapOvr>
  <p:transition xmlns:p14="http://schemas.microsoft.com/office/powerpoint/2010/main" spd="med" advTm="2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2DB9D52-68BA-154F-A654-1C264CA901A5}" type="slidenum">
              <a:rPr/>
              <a:pPr>
                <a:defRPr/>
              </a:pPr>
              <a:t>‹#›</a:t>
            </a:fld>
            <a:endParaRPr lang="en-US"/>
          </a:p>
        </p:txBody>
      </p:sp>
    </p:spTree>
    <p:extLst>
      <p:ext uri="{BB962C8B-B14F-4D97-AF65-F5344CB8AC3E}">
        <p14:creationId xmlns:p14="http://schemas.microsoft.com/office/powerpoint/2010/main" val="107558091"/>
      </p:ext>
    </p:extLst>
  </p:cSld>
  <p:clrMapOvr>
    <a:masterClrMapping/>
  </p:clrMapOvr>
  <p:transition xmlns:p14="http://schemas.microsoft.com/office/powerpoint/2010/main" spd="med" advTm="2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EF71B04-1C6E-4542-9444-4B4628C47270}" type="slidenum">
              <a:rPr/>
              <a:pPr>
                <a:defRPr/>
              </a:pPr>
              <a:t>‹#›</a:t>
            </a:fld>
            <a:endParaRPr lang="en-US"/>
          </a:p>
        </p:txBody>
      </p:sp>
    </p:spTree>
    <p:extLst>
      <p:ext uri="{BB962C8B-B14F-4D97-AF65-F5344CB8AC3E}">
        <p14:creationId xmlns:p14="http://schemas.microsoft.com/office/powerpoint/2010/main" val="550406735"/>
      </p:ext>
    </p:extLst>
  </p:cSld>
  <p:clrMapOvr>
    <a:masterClrMapping/>
  </p:clrMapOvr>
  <p:transition xmlns:p14="http://schemas.microsoft.com/office/powerpoint/2010/main" spd="med" advTm="2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 M. Astrahan, Eye Physics, LLC 2011</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40AFBE9-8D41-2848-A1A1-37A1884546E0}" type="slidenum">
              <a:rPr/>
              <a:pPr>
                <a:defRPr/>
              </a:pPr>
              <a:t>‹#›</a:t>
            </a:fld>
            <a:endParaRPr lang="en-US"/>
          </a:p>
        </p:txBody>
      </p:sp>
    </p:spTree>
    <p:extLst>
      <p:ext uri="{BB962C8B-B14F-4D97-AF65-F5344CB8AC3E}">
        <p14:creationId xmlns:p14="http://schemas.microsoft.com/office/powerpoint/2010/main" val="1998525993"/>
      </p:ext>
    </p:extLst>
  </p:cSld>
  <p:clrMapOvr>
    <a:masterClrMapping/>
  </p:clrMapOvr>
  <p:transition xmlns:p14="http://schemas.microsoft.com/office/powerpoint/2010/main" spd="med" advTm="20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txBox="1">
            <a:spLocks/>
          </p:cNvSpPr>
          <p:nvPr userDrawn="1"/>
        </p:nvSpPr>
        <p:spPr>
          <a:xfrm>
            <a:off x="-8641" y="6671180"/>
            <a:ext cx="2177195" cy="211340"/>
          </a:xfrm>
          <a:prstGeom prst="rect">
            <a:avLst/>
          </a:prstGeom>
        </p:spPr>
        <p:txBody>
          <a:bodyPr vert="horz" lIns="91440" tIns="45720" rIns="91440" bIns="45720" rtlCol="0" anchor="ctr"/>
          <a:lstStyle>
            <a:defPPr>
              <a:defRPr lang="en-US"/>
            </a:defPPr>
            <a:lvl1pPr algn="ct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en-US" sz="900">
                <a:latin typeface="Helvetica"/>
              </a:rPr>
              <a:t>© M. Astrahan, Eye Physics, LLC 2014</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advTm="20000">
    <p:fade/>
  </p:transition>
  <p:hf sldNum="0" hdr="0" ftr="0" dt="0"/>
  <p:txStyles>
    <p:titleStyle>
      <a:lvl1pPr algn="ctr" defTabSz="457200" rtl="0" eaLnBrk="0" fontAlgn="base" hangingPunct="0">
        <a:spcBef>
          <a:spcPct val="0"/>
        </a:spcBef>
        <a:spcAft>
          <a:spcPct val="0"/>
        </a:spcAft>
        <a:defRPr sz="4400" kern="1200">
          <a:solidFill>
            <a:schemeClr val="tx1"/>
          </a:solidFill>
          <a:latin typeface="Helvetica"/>
          <a:ea typeface="Helvetica"/>
          <a:cs typeface="Helvetica"/>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Helvetica"/>
          <a:ea typeface="Helvetica"/>
          <a:cs typeface="Helvetic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Helvetica"/>
          <a:ea typeface="Helvetic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Helvetica"/>
          <a:ea typeface="Helvetic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Helvetic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Helvetic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emf"/><Relationship Id="rId7" Type="http://schemas.openxmlformats.org/officeDocument/2006/relationships/image" Target="../media/image3.gif"/><Relationship Id="rId8"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4.png"/><Relationship Id="rId10" Type="http://schemas.openxmlformats.org/officeDocument/2006/relationships/image" Target="../media/image21.jpg"/><Relationship Id="rId11" Type="http://schemas.openxmlformats.org/officeDocument/2006/relationships/image" Target="../media/image2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xml"/><Relationship Id="rId5" Type="http://schemas.openxmlformats.org/officeDocument/2006/relationships/image" Target="../media/image23.png"/><Relationship Id="rId6"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microsoft.com/office/2007/relationships/media" Target="../media/media14.avi"/><Relationship Id="rId4" Type="http://schemas.openxmlformats.org/officeDocument/2006/relationships/video" Target="../media/media14.avi"/><Relationship Id="rId5" Type="http://schemas.openxmlformats.org/officeDocument/2006/relationships/slideLayout" Target="../slideLayouts/slideLayout1.xml"/><Relationship Id="rId6" Type="http://schemas.openxmlformats.org/officeDocument/2006/relationships/notesSlide" Target="../notesSlides/notesSlide13.xml"/><Relationship Id="rId7" Type="http://schemas.openxmlformats.org/officeDocument/2006/relationships/image" Target="../media/image4.png"/><Relationship Id="rId8" Type="http://schemas.openxmlformats.org/officeDocument/2006/relationships/image" Target="../media/image27.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4.xml"/><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5.xml"/><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6.xml"/><Relationship Id="rId5" Type="http://schemas.openxmlformats.org/officeDocument/2006/relationships/image" Target="../media/image1.pn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4.png"/><Relationship Id="rId9" Type="http://schemas.openxmlformats.org/officeDocument/2006/relationships/image" Target="../media/image8.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xml"/><Relationship Id="rId5"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xml"/><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6.xml"/><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11.jpeg"/><Relationship Id="rId8"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jpeg"/><Relationship Id="rId8"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14338" name="Title 1"/>
          <p:cNvSpPr>
            <a:spLocks noGrp="1"/>
          </p:cNvSpPr>
          <p:nvPr>
            <p:ph type="ctrTitle"/>
          </p:nvPr>
        </p:nvSpPr>
        <p:spPr>
          <a:xfrm>
            <a:off x="1866899" y="362882"/>
            <a:ext cx="2910833" cy="1105919"/>
          </a:xfrm>
        </p:spPr>
        <p:txBody>
          <a:bodyPr/>
          <a:lstStyle/>
          <a:p>
            <a:pPr eaLnBrk="1" hangingPunct="1"/>
            <a:r>
              <a:rPr lang="en-US" sz="2400" b="1">
                <a:cs typeface="Helvetica"/>
              </a:rPr>
              <a:t>in partnership with</a:t>
            </a:r>
          </a:p>
        </p:txBody>
      </p:sp>
      <p:pic>
        <p:nvPicPr>
          <p:cNvPr id="14339" name="Picture 4" descr="EyePhysics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899" y="122120"/>
            <a:ext cx="1778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1185" y="2107480"/>
            <a:ext cx="7801384" cy="4093428"/>
          </a:xfrm>
          <a:prstGeom prst="rect">
            <a:avLst/>
          </a:prstGeom>
          <a:noFill/>
        </p:spPr>
        <p:txBody>
          <a:bodyPr wrap="square">
            <a:spAutoFit/>
          </a:bodyPr>
          <a:lstStyle/>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Factory loaded, sterilized, ready to implant plaques:</a:t>
            </a:r>
          </a:p>
          <a:p>
            <a:pPr marL="342900" indent="-342900" fontAlgn="auto">
              <a:spcBef>
                <a:spcPts val="0"/>
              </a:spcBef>
              <a:spcAft>
                <a:spcPts val="0"/>
              </a:spcAft>
              <a:buFont typeface="Arial"/>
              <a:buChar char="•"/>
              <a:defRPr/>
            </a:pPr>
            <a:endParaRPr lang="en-US" sz="2000">
              <a:solidFill>
                <a:schemeClr val="bg1"/>
              </a:solidFill>
              <a:latin typeface="Helvetica"/>
              <a:ea typeface="Helvetica"/>
              <a:cs typeface="Helvetica"/>
            </a:endParaRPr>
          </a:p>
          <a:p>
            <a:pPr marL="800100" lvl="1" indent="-342900" fontAlgn="auto">
              <a:spcBef>
                <a:spcPts val="0"/>
              </a:spcBef>
              <a:spcAft>
                <a:spcPts val="0"/>
              </a:spcAft>
              <a:buFont typeface="Arial"/>
              <a:buChar char="•"/>
              <a:defRPr/>
            </a:pPr>
            <a:r>
              <a:rPr lang="en-US" sz="2000">
                <a:solidFill>
                  <a:schemeClr val="bg1"/>
                </a:solidFill>
                <a:latin typeface="Helvetica"/>
                <a:ea typeface="Helvetica"/>
                <a:cs typeface="Helvetica"/>
              </a:rPr>
              <a:t>Eye Physics plaques.</a:t>
            </a:r>
          </a:p>
          <a:p>
            <a:pPr marL="1257300" lvl="2" indent="-342900" fontAlgn="auto">
              <a:spcBef>
                <a:spcPts val="0"/>
              </a:spcBef>
              <a:spcAft>
                <a:spcPts val="0"/>
              </a:spcAft>
              <a:buFont typeface="Arial"/>
              <a:buChar char="•"/>
              <a:defRPr/>
            </a:pPr>
            <a:r>
              <a:rPr lang="en-US" sz="1600">
                <a:solidFill>
                  <a:schemeClr val="bg1"/>
                </a:solidFill>
                <a:latin typeface="Helvetica"/>
                <a:ea typeface="Helvetica"/>
                <a:cs typeface="Helvetica"/>
              </a:rPr>
              <a:t>2</a:t>
            </a:r>
            <a:r>
              <a:rPr lang="en-US" sz="1600" baseline="30000">
                <a:solidFill>
                  <a:schemeClr val="bg1"/>
                </a:solidFill>
                <a:latin typeface="Helvetica"/>
                <a:ea typeface="Helvetica"/>
                <a:cs typeface="Helvetica"/>
              </a:rPr>
              <a:t>nd</a:t>
            </a:r>
            <a:r>
              <a:rPr lang="en-US" sz="1600">
                <a:solidFill>
                  <a:schemeClr val="bg1"/>
                </a:solidFill>
                <a:latin typeface="Helvetica"/>
                <a:ea typeface="Helvetica"/>
                <a:cs typeface="Helvetica"/>
              </a:rPr>
              <a:t> generation plaques (cast in 18K gold from hand carved wax prototypes).</a:t>
            </a:r>
          </a:p>
          <a:p>
            <a:pPr marL="1257300" lvl="2" indent="-342900" fontAlgn="auto">
              <a:spcBef>
                <a:spcPts val="0"/>
              </a:spcBef>
              <a:spcAft>
                <a:spcPts val="0"/>
              </a:spcAft>
              <a:buFont typeface="Arial"/>
              <a:buChar char="•"/>
              <a:defRPr/>
            </a:pPr>
            <a:r>
              <a:rPr lang="en-US" sz="1600">
                <a:solidFill>
                  <a:schemeClr val="bg1"/>
                </a:solidFill>
                <a:latin typeface="Helvetica"/>
                <a:ea typeface="Helvetica"/>
                <a:cs typeface="Helvetica"/>
              </a:rPr>
              <a:t>3</a:t>
            </a:r>
            <a:r>
              <a:rPr lang="en-US" sz="1600" baseline="30000">
                <a:solidFill>
                  <a:schemeClr val="bg1"/>
                </a:solidFill>
                <a:latin typeface="Helvetica"/>
                <a:ea typeface="Helvetica"/>
                <a:cs typeface="Helvetica"/>
              </a:rPr>
              <a:t>rd</a:t>
            </a:r>
            <a:r>
              <a:rPr lang="en-US" sz="1600">
                <a:solidFill>
                  <a:schemeClr val="bg1"/>
                </a:solidFill>
                <a:latin typeface="Helvetica"/>
                <a:ea typeface="Helvetica"/>
                <a:cs typeface="Helvetica"/>
              </a:rPr>
              <a:t> generation plaques (cast in 18K gold from wax prototypes manufactured by 3D rapid prototyping technology).</a:t>
            </a:r>
          </a:p>
          <a:p>
            <a:pPr marL="1257300" lvl="2" indent="-342900" fontAlgn="auto">
              <a:spcBef>
                <a:spcPts val="0"/>
              </a:spcBef>
              <a:spcAft>
                <a:spcPts val="0"/>
              </a:spcAft>
              <a:buFont typeface="Arial"/>
              <a:buChar char="•"/>
              <a:defRPr/>
            </a:pPr>
            <a:r>
              <a:rPr lang="en-US" sz="1600">
                <a:solidFill>
                  <a:schemeClr val="bg1"/>
                </a:solidFill>
                <a:latin typeface="Helvetica"/>
                <a:ea typeface="Helvetica"/>
                <a:cs typeface="Helvetica"/>
              </a:rPr>
              <a:t>Fully customizable plaques (via rapid prototyping).</a:t>
            </a:r>
          </a:p>
          <a:p>
            <a:pPr marL="1257300" lvl="2" indent="-342900" fontAlgn="auto">
              <a:spcBef>
                <a:spcPts val="0"/>
              </a:spcBef>
              <a:spcAft>
                <a:spcPts val="0"/>
              </a:spcAft>
              <a:buFont typeface="Arial"/>
              <a:buChar char="•"/>
              <a:defRPr/>
            </a:pPr>
            <a:endParaRPr lang="en-US" sz="2000">
              <a:solidFill>
                <a:schemeClr val="bg1"/>
              </a:solidFill>
              <a:latin typeface="Helvetica"/>
              <a:ea typeface="Helvetica"/>
              <a:cs typeface="Helvetica"/>
            </a:endParaRPr>
          </a:p>
          <a:p>
            <a:pPr marL="800100" lvl="1" indent="-342900" fontAlgn="auto">
              <a:spcBef>
                <a:spcPts val="0"/>
              </a:spcBef>
              <a:spcAft>
                <a:spcPts val="0"/>
              </a:spcAft>
              <a:buFont typeface="Arial"/>
              <a:buChar char="•"/>
              <a:defRPr/>
            </a:pPr>
            <a:r>
              <a:rPr lang="en-US" sz="2000">
                <a:solidFill>
                  <a:schemeClr val="bg1"/>
                </a:solidFill>
                <a:latin typeface="Helvetica"/>
                <a:ea typeface="Helvetica"/>
                <a:cs typeface="Helvetica"/>
              </a:rPr>
              <a:t>Older (e.g. COMS) style plaques.</a:t>
            </a:r>
          </a:p>
          <a:p>
            <a:pPr fontAlgn="auto">
              <a:spcBef>
                <a:spcPts val="0"/>
              </a:spcBef>
              <a:spcAft>
                <a:spcPts val="0"/>
              </a:spcAft>
              <a:defRPr/>
            </a:pPr>
            <a:endParaRPr lang="en-US" sz="20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Optional image based 3D conformal treatment consultation by the author of Plaque Simulator™.</a:t>
            </a:r>
          </a:p>
          <a:p>
            <a:pPr marL="342900" indent="-342900" fontAlgn="auto">
              <a:spcBef>
                <a:spcPts val="0"/>
              </a:spcBef>
              <a:spcAft>
                <a:spcPts val="0"/>
              </a:spcAft>
              <a:buFont typeface="Arial"/>
              <a:buChar char="•"/>
              <a:defRPr/>
            </a:pPr>
            <a:endParaRPr lang="en-US" sz="2000">
              <a:solidFill>
                <a:schemeClr val="bg1"/>
              </a:solidFill>
              <a:latin typeface="Helvetica"/>
              <a:ea typeface="Helvetica"/>
              <a:cs typeface="Helvetica"/>
            </a:endParaRPr>
          </a:p>
        </p:txBody>
      </p:sp>
      <p:pic>
        <p:nvPicPr>
          <p:cNvPr id="2" name="Picture 1" descr="IsoAid_logo.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1407" y="447566"/>
            <a:ext cx="4036765" cy="1360215"/>
          </a:xfrm>
          <a:prstGeom prst="rect">
            <a:avLst/>
          </a:prstGeom>
        </p:spPr>
      </p:pic>
      <p:pic>
        <p:nvPicPr>
          <p:cNvPr id="4" name="Picture 3" descr="PlaceSeed.gif"/>
          <p:cNvPicPr>
            <a:picLocks noChangeAspect="1"/>
          </p:cNvPicPr>
          <p:nvPr/>
        </p:nvPicPr>
        <p:blipFill rotWithShape="1">
          <a:blip r:embed="rId7">
            <a:extLst>
              <a:ext uri="{28A0092B-C50C-407E-A947-70E740481C1C}">
                <a14:useLocalDpi xmlns:a14="http://schemas.microsoft.com/office/drawing/2010/main" val="0"/>
              </a:ext>
            </a:extLst>
          </a:blip>
          <a:srcRect l="23083" t="37385" r="41517" b="32085"/>
          <a:stretch/>
        </p:blipFill>
        <p:spPr>
          <a:xfrm>
            <a:off x="7397592" y="2874077"/>
            <a:ext cx="1520580" cy="112406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alphaModFix amt="7000"/>
          </a:blip>
          <a:stretch>
            <a:fillRect/>
          </a:stretch>
        </p:blipFill>
        <p:spPr>
          <a:xfrm>
            <a:off x="8331200" y="6053840"/>
            <a:ext cx="812800" cy="812800"/>
          </a:xfrm>
          <a:prstGeom prst="rect">
            <a:avLst/>
          </a:prstGeom>
        </p:spPr>
      </p:pic>
    </p:spTree>
  </p:cSld>
  <p:clrMapOvr>
    <a:masterClrMapping/>
  </p:clrMapOvr>
  <p:transition xmlns:p14="http://schemas.microsoft.com/office/powerpoint/2010/main" spd="med" advTm="6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22530" name="Title 1"/>
          <p:cNvSpPr>
            <a:spLocks noGrp="1"/>
          </p:cNvSpPr>
          <p:nvPr>
            <p:ph type="ctrTitle"/>
          </p:nvPr>
        </p:nvSpPr>
        <p:spPr>
          <a:xfrm>
            <a:off x="130175" y="59269"/>
            <a:ext cx="8837613" cy="579438"/>
          </a:xfrm>
        </p:spPr>
        <p:txBody>
          <a:bodyPr/>
          <a:lstStyle/>
          <a:p>
            <a:pPr eaLnBrk="1" hangingPunct="1"/>
            <a:r>
              <a:rPr lang="en-US" sz="2400" b="1">
                <a:cs typeface="Helvetica"/>
              </a:rPr>
              <a:t>How the Plaque is Positioned Using The PS Coordinate System</a:t>
            </a:r>
          </a:p>
        </p:txBody>
      </p:sp>
      <p:sp>
        <p:nvSpPr>
          <p:cNvPr id="6" name="TextBox 5"/>
          <p:cNvSpPr txBox="1"/>
          <p:nvPr/>
        </p:nvSpPr>
        <p:spPr>
          <a:xfrm>
            <a:off x="130176" y="917575"/>
            <a:ext cx="6202892" cy="1569660"/>
          </a:xfrm>
          <a:prstGeom prst="rect">
            <a:avLst/>
          </a:prstGeom>
          <a:noFill/>
        </p:spPr>
        <p:txBody>
          <a:bodyPr wrap="square">
            <a:spAutoFit/>
          </a:bodyPr>
          <a:lstStyle/>
          <a:p>
            <a:pPr marL="342900" indent="-342900" fontAlgn="auto">
              <a:spcBef>
                <a:spcPts val="0"/>
              </a:spcBef>
              <a:spcAft>
                <a:spcPts val="0"/>
              </a:spcAft>
              <a:buFont typeface="Arial"/>
              <a:buChar char="•"/>
              <a:defRPr/>
            </a:pPr>
            <a:r>
              <a:rPr lang="en-US" sz="1600">
                <a:solidFill>
                  <a:schemeClr val="bg1"/>
                </a:solidFill>
                <a:latin typeface="Helvetica"/>
                <a:ea typeface="Helvetica"/>
                <a:cs typeface="Helvetica"/>
              </a:rPr>
              <a:t>The surgeon marks the meridian planes on the sclera at the limbus using a toric axis marker and then uses a Castroviejo caliper to mark the suture point on the meridian.</a:t>
            </a:r>
          </a:p>
          <a:p>
            <a:pPr marL="342900" indent="-342900" fontAlgn="auto">
              <a:spcBef>
                <a:spcPts val="0"/>
              </a:spcBef>
              <a:spcAft>
                <a:spcPts val="0"/>
              </a:spcAft>
              <a:buFont typeface="Arial"/>
              <a:buChar char="•"/>
              <a:defRPr/>
            </a:pPr>
            <a:endParaRPr lang="en-US" sz="16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1600">
                <a:solidFill>
                  <a:schemeClr val="bg1"/>
                </a:solidFill>
                <a:latin typeface="Helvetica"/>
                <a:ea typeface="Helvetica"/>
                <a:cs typeface="Helvetica"/>
              </a:rPr>
              <a:t>Placement uncertainty is about 0.5 mm so PTV margins of 2 mm surrounding the tumor base are usually sufficient.</a:t>
            </a:r>
          </a:p>
        </p:txBody>
      </p:sp>
      <p:pic>
        <p:nvPicPr>
          <p:cNvPr id="2253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7168" y="612775"/>
            <a:ext cx="22479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175" y="3000375"/>
            <a:ext cx="237648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28788" y="4856163"/>
            <a:ext cx="4862512"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55833" y="2155825"/>
            <a:ext cx="1484312"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alphaModFix amt="7000"/>
          </a:blip>
          <a:stretch>
            <a:fillRect/>
          </a:stretch>
        </p:blipFill>
        <p:spPr>
          <a:xfrm>
            <a:off x="8331200" y="6045200"/>
            <a:ext cx="812800" cy="812800"/>
          </a:xfrm>
          <a:prstGeom prst="rect">
            <a:avLst/>
          </a:prstGeom>
        </p:spPr>
      </p:pic>
      <p:pic>
        <p:nvPicPr>
          <p:cNvPr id="3" name="Picture 2" descr="SutureCoordinatesAxisMark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2385" y="4272313"/>
            <a:ext cx="3881616" cy="2585687"/>
          </a:xfrm>
          <a:prstGeom prst="rect">
            <a:avLst/>
          </a:prstGeom>
        </p:spPr>
      </p:pic>
      <p:sp>
        <p:nvSpPr>
          <p:cNvPr id="19" name="TextBox 18"/>
          <p:cNvSpPr txBox="1"/>
          <p:nvPr/>
        </p:nvSpPr>
        <p:spPr>
          <a:xfrm>
            <a:off x="2347465" y="4272313"/>
            <a:ext cx="4671401" cy="861774"/>
          </a:xfrm>
          <a:prstGeom prst="rect">
            <a:avLst/>
          </a:prstGeom>
          <a:noFill/>
        </p:spPr>
        <p:txBody>
          <a:bodyPr wrap="square">
            <a:spAutoFit/>
          </a:bodyPr>
          <a:lstStyle/>
          <a:p>
            <a:pPr marL="342900" indent="-342900" fontAlgn="auto">
              <a:spcBef>
                <a:spcPts val="0"/>
              </a:spcBef>
              <a:spcAft>
                <a:spcPts val="0"/>
              </a:spcAft>
              <a:buFont typeface="Arial"/>
              <a:buChar char="•"/>
              <a:defRPr/>
            </a:pPr>
            <a:r>
              <a:rPr lang="en-US" sz="1600">
                <a:solidFill>
                  <a:schemeClr val="bg1"/>
                </a:solidFill>
                <a:latin typeface="Helvetica"/>
                <a:ea typeface="Helvetica"/>
                <a:cs typeface="Helvetica"/>
              </a:rPr>
              <a:t>The distance between the suture eyelets is used to cross-check the meridian spacing.</a:t>
            </a:r>
          </a:p>
          <a:p>
            <a:pPr fontAlgn="auto">
              <a:spcBef>
                <a:spcPts val="0"/>
              </a:spcBef>
              <a:spcAft>
                <a:spcPts val="0"/>
              </a:spcAft>
              <a:defRPr/>
            </a:pPr>
            <a:endParaRPr lang="en-US">
              <a:solidFill>
                <a:schemeClr val="bg1"/>
              </a:solidFill>
              <a:latin typeface="Helvetica"/>
              <a:ea typeface="Helvetica"/>
              <a:cs typeface="Helvetica"/>
            </a:endParaRPr>
          </a:p>
        </p:txBody>
      </p:sp>
      <p:pic>
        <p:nvPicPr>
          <p:cNvPr id="4" name="Picture 3" descr="AxisMarker840x156.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0134" y="3104034"/>
            <a:ext cx="6290733" cy="1168279"/>
          </a:xfrm>
          <a:prstGeom prst="rect">
            <a:avLst/>
          </a:prstGeom>
        </p:spPr>
      </p:pic>
    </p:spTree>
  </p:cSld>
  <p:clrMapOvr>
    <a:masterClrMapping/>
  </p:clrMapOvr>
  <p:transition xmlns:p14="http://schemas.microsoft.com/office/powerpoint/2010/main" spd="med" advTm="71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23554" name="Title 1"/>
          <p:cNvSpPr>
            <a:spLocks noGrp="1"/>
          </p:cNvSpPr>
          <p:nvPr>
            <p:ph type="ctrTitle"/>
          </p:nvPr>
        </p:nvSpPr>
        <p:spPr>
          <a:xfrm>
            <a:off x="130175" y="100013"/>
            <a:ext cx="8837613" cy="790575"/>
          </a:xfrm>
        </p:spPr>
        <p:txBody>
          <a:bodyPr/>
          <a:lstStyle/>
          <a:p>
            <a:pPr eaLnBrk="1" hangingPunct="1"/>
            <a:r>
              <a:rPr lang="en-US" sz="3200" b="1">
                <a:cs typeface="Helvetica"/>
              </a:rPr>
              <a:t>How Conformal Dosimetry is Reliably Achieved</a:t>
            </a:r>
          </a:p>
        </p:txBody>
      </p:sp>
      <p:sp>
        <p:nvSpPr>
          <p:cNvPr id="6" name="TextBox 5"/>
          <p:cNvSpPr txBox="1"/>
          <p:nvPr/>
        </p:nvSpPr>
        <p:spPr>
          <a:xfrm>
            <a:off x="215900" y="1096963"/>
            <a:ext cx="8751888" cy="707886"/>
          </a:xfrm>
          <a:prstGeom prst="rect">
            <a:avLst/>
          </a:prstGeom>
          <a:noFill/>
        </p:spPr>
        <p:txBody>
          <a:bodyPr>
            <a:spAutoFit/>
          </a:bodyPr>
          <a:lstStyle/>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Seed positions in the plaque are then selected to conform to the tumor base and </a:t>
            </a:r>
            <a:r>
              <a:rPr lang="en-US" sz="2000">
                <a:solidFill>
                  <a:srgbClr val="3366FF"/>
                </a:solidFill>
                <a:latin typeface="Helvetica"/>
                <a:ea typeface="Helvetica"/>
                <a:cs typeface="Helvetica"/>
              </a:rPr>
              <a:t>spare the macula and optic disc </a:t>
            </a:r>
            <a:r>
              <a:rPr lang="en-US" sz="2000">
                <a:solidFill>
                  <a:schemeClr val="bg1"/>
                </a:solidFill>
                <a:latin typeface="Helvetica"/>
                <a:ea typeface="Helvetica"/>
                <a:cs typeface="Helvetica"/>
              </a:rPr>
              <a:t>as much as possible.</a:t>
            </a:r>
          </a:p>
        </p:txBody>
      </p:sp>
      <p:sp>
        <p:nvSpPr>
          <p:cNvPr id="8" name="TextBox 7"/>
          <p:cNvSpPr txBox="1"/>
          <p:nvPr/>
        </p:nvSpPr>
        <p:spPr>
          <a:xfrm>
            <a:off x="215900" y="2274888"/>
            <a:ext cx="4000500" cy="3416320"/>
          </a:xfrm>
          <a:prstGeom prst="rect">
            <a:avLst/>
          </a:prstGeom>
          <a:noFill/>
        </p:spPr>
        <p:txBody>
          <a:bodyPr>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Conformal treatment can only be reliably delivered if the surgeon uses the PS suture eyelet coordinates (which, fortunately, they are already familiar with).</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For extremely posterior tumors, the eyelets of an elliptical and/or notched plaque can be positioned on the anterior hemisphere of the eye where they are easier to suture.</a:t>
            </a:r>
          </a:p>
        </p:txBody>
      </p:sp>
      <p:pic>
        <p:nvPicPr>
          <p:cNvPr id="23557" name="Picture 3" descr="Screen shot 2011-09-19 at 3.37.1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0050" y="2112963"/>
            <a:ext cx="4860925"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alphaModFix amt="6000"/>
          </a:blip>
          <a:stretch>
            <a:fillRect/>
          </a:stretch>
        </p:blipFill>
        <p:spPr>
          <a:xfrm>
            <a:off x="8331200" y="6086475"/>
            <a:ext cx="812800" cy="812800"/>
          </a:xfrm>
          <a:prstGeom prst="rect">
            <a:avLst/>
          </a:prstGeom>
        </p:spPr>
      </p:pic>
    </p:spTree>
  </p:cSld>
  <p:clrMapOvr>
    <a:masterClrMapping/>
  </p:clrMapOvr>
  <p:transition xmlns:p14="http://schemas.microsoft.com/office/powerpoint/2010/main" spd="med" advTm="54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24578" name="Title 1"/>
          <p:cNvSpPr>
            <a:spLocks noGrp="1"/>
          </p:cNvSpPr>
          <p:nvPr>
            <p:ph type="ctrTitle"/>
          </p:nvPr>
        </p:nvSpPr>
        <p:spPr>
          <a:xfrm>
            <a:off x="130175" y="14288"/>
            <a:ext cx="8837613" cy="790575"/>
          </a:xfrm>
        </p:spPr>
        <p:txBody>
          <a:bodyPr/>
          <a:lstStyle/>
          <a:p>
            <a:pPr eaLnBrk="1" hangingPunct="1"/>
            <a:r>
              <a:rPr lang="en-US" sz="3200" b="1">
                <a:cs typeface="Helvetica"/>
              </a:rPr>
              <a:t>How Conformal Dosimetry is Calculated</a:t>
            </a:r>
          </a:p>
        </p:txBody>
      </p:sp>
      <p:sp>
        <p:nvSpPr>
          <p:cNvPr id="6" name="TextBox 5"/>
          <p:cNvSpPr txBox="1"/>
          <p:nvPr/>
        </p:nvSpPr>
        <p:spPr>
          <a:xfrm>
            <a:off x="293688" y="787400"/>
            <a:ext cx="4864100" cy="5016759"/>
          </a:xfrm>
          <a:prstGeom prst="rect">
            <a:avLst/>
          </a:prstGeom>
          <a:noFill/>
        </p:spPr>
        <p:txBody>
          <a:bodyPr>
            <a:spAutoFit/>
          </a:bodyPr>
          <a:lstStyle/>
          <a:p>
            <a:pPr marL="342900" indent="-342900" fontAlgn="auto">
              <a:spcBef>
                <a:spcPts val="0"/>
              </a:spcBef>
              <a:spcAft>
                <a:spcPts val="0"/>
              </a:spcAft>
              <a:buFont typeface="Arial"/>
              <a:buChar char="•"/>
              <a:defRPr/>
            </a:pPr>
            <a:r>
              <a:rPr lang="en-US" sz="1600">
                <a:solidFill>
                  <a:schemeClr val="bg1"/>
                </a:solidFill>
                <a:latin typeface="Helvetica"/>
                <a:ea typeface="Helvetica"/>
                <a:cs typeface="Helvetica"/>
              </a:rPr>
              <a:t>Plaque Simulator displays radiation dose in various 2D formats such as meridian and equatorial planes, and on the retinal surface to assure tumor coverage and reduce dose to critical regions such as the macula.</a:t>
            </a:r>
          </a:p>
          <a:p>
            <a:pPr marL="342900" indent="-342900" fontAlgn="auto">
              <a:spcBef>
                <a:spcPts val="0"/>
              </a:spcBef>
              <a:spcAft>
                <a:spcPts val="0"/>
              </a:spcAft>
              <a:buFont typeface="Arial"/>
              <a:buChar char="•"/>
              <a:defRPr/>
            </a:pPr>
            <a:endParaRPr lang="en-US" sz="16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1600">
                <a:solidFill>
                  <a:schemeClr val="bg1"/>
                </a:solidFill>
                <a:latin typeface="Helvetica"/>
                <a:ea typeface="Helvetica"/>
                <a:cs typeface="Helvetica"/>
              </a:rPr>
              <a:t>3D displays are also available.</a:t>
            </a:r>
          </a:p>
          <a:p>
            <a:pPr marL="342900" indent="-342900" fontAlgn="auto">
              <a:spcBef>
                <a:spcPts val="0"/>
              </a:spcBef>
              <a:spcAft>
                <a:spcPts val="0"/>
              </a:spcAft>
              <a:buFont typeface="Arial"/>
              <a:buChar char="•"/>
              <a:defRPr/>
            </a:pPr>
            <a:endParaRPr lang="en-US" sz="16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1600">
                <a:solidFill>
                  <a:schemeClr val="bg1"/>
                </a:solidFill>
                <a:latin typeface="Helvetica"/>
                <a:ea typeface="Helvetica"/>
                <a:cs typeface="Helvetica"/>
              </a:rPr>
              <a:t>Collimation of primary radiation by the gold shell and attenuation in the Silastic™ carrier of COMS style plaques are accounted for.</a:t>
            </a:r>
          </a:p>
          <a:p>
            <a:pPr marL="342900" indent="-342900" fontAlgn="auto">
              <a:spcBef>
                <a:spcPts val="0"/>
              </a:spcBef>
              <a:spcAft>
                <a:spcPts val="0"/>
              </a:spcAft>
              <a:buFont typeface="Arial"/>
              <a:buChar char="•"/>
              <a:defRPr/>
            </a:pPr>
            <a:endParaRPr lang="en-US" sz="16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1600">
                <a:solidFill>
                  <a:schemeClr val="bg1"/>
                </a:solidFill>
                <a:latin typeface="Helvetica"/>
                <a:ea typeface="Helvetica"/>
                <a:cs typeface="Helvetica"/>
              </a:rPr>
              <a:t>Accounting for primary radiation is a good approximation because most attenuation at I-125 energies is photoelectric in nature.</a:t>
            </a:r>
          </a:p>
          <a:p>
            <a:pPr marL="342900" indent="-342900" fontAlgn="auto">
              <a:spcBef>
                <a:spcPts val="0"/>
              </a:spcBef>
              <a:spcAft>
                <a:spcPts val="0"/>
              </a:spcAft>
              <a:buFont typeface="Arial"/>
              <a:buChar char="•"/>
              <a:defRPr/>
            </a:pPr>
            <a:endParaRPr lang="en-US" sz="16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1600">
                <a:solidFill>
                  <a:schemeClr val="bg1"/>
                </a:solidFill>
                <a:latin typeface="Helvetica"/>
                <a:ea typeface="Helvetica"/>
                <a:cs typeface="Helvetica"/>
              </a:rPr>
              <a:t>Plaque Simulator uses the AAPM TG43 methodology with plaque specific enhancements derived from Monte Carlo modeling and physical measurement.</a:t>
            </a:r>
          </a:p>
        </p:txBody>
      </p:sp>
      <p:pic>
        <p:nvPicPr>
          <p:cNvPr id="24580" name="Picture 1" descr="Screen shot 2011-09-19 at 3.39.0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8750" y="2884488"/>
            <a:ext cx="37338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3988" y="890588"/>
            <a:ext cx="1890712"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77075" y="890588"/>
            <a:ext cx="18907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alphaModFix amt="7000"/>
          </a:blip>
          <a:stretch>
            <a:fillRect/>
          </a:stretch>
        </p:blipFill>
        <p:spPr>
          <a:xfrm>
            <a:off x="8331200" y="6045200"/>
            <a:ext cx="812800" cy="812800"/>
          </a:xfrm>
          <a:prstGeom prst="rect">
            <a:avLst/>
          </a:prstGeom>
        </p:spPr>
      </p:pic>
    </p:spTree>
  </p:cSld>
  <p:clrMapOvr>
    <a:masterClrMapping/>
  </p:clrMapOvr>
  <p:transition xmlns:p14="http://schemas.microsoft.com/office/powerpoint/2010/main" spd="med" advTm="63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alphaModFix amt="9000"/>
          </a:blip>
          <a:stretch>
            <a:fillRect/>
          </a:stretch>
        </p:blipFill>
        <p:spPr>
          <a:xfrm>
            <a:off x="8331200" y="6068711"/>
            <a:ext cx="812800" cy="812800"/>
          </a:xfrm>
          <a:prstGeom prst="rect">
            <a:avLst/>
          </a:prstGeom>
        </p:spPr>
      </p:pic>
      <p:sp>
        <p:nvSpPr>
          <p:cNvPr id="25602" name="Title 1"/>
          <p:cNvSpPr>
            <a:spLocks noGrp="1"/>
          </p:cNvSpPr>
          <p:nvPr>
            <p:ph type="ctrTitle"/>
          </p:nvPr>
        </p:nvSpPr>
        <p:spPr>
          <a:xfrm>
            <a:off x="130175" y="100013"/>
            <a:ext cx="8837613" cy="790575"/>
          </a:xfrm>
        </p:spPr>
        <p:txBody>
          <a:bodyPr/>
          <a:lstStyle/>
          <a:p>
            <a:pPr eaLnBrk="1" hangingPunct="1"/>
            <a:r>
              <a:rPr lang="en-US" sz="3200" b="1">
                <a:cs typeface="Helvetica"/>
              </a:rPr>
              <a:t>How Conformal Treatment is Simulated</a:t>
            </a:r>
          </a:p>
        </p:txBody>
      </p:sp>
      <p:sp>
        <p:nvSpPr>
          <p:cNvPr id="6" name="TextBox 5"/>
          <p:cNvSpPr txBox="1"/>
          <p:nvPr/>
        </p:nvSpPr>
        <p:spPr>
          <a:xfrm>
            <a:off x="163513" y="1096963"/>
            <a:ext cx="8804275" cy="923925"/>
          </a:xfrm>
          <a:prstGeom prst="rect">
            <a:avLst/>
          </a:prstGeom>
          <a:noFill/>
        </p:spPr>
        <p:txBody>
          <a:bodyPr>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The implant is simulated using 3D interactive graphics. The surgeon will know, before beginning the implant, the coordinates of every suture and which muscles may interfere with the plaque.</a:t>
            </a:r>
          </a:p>
        </p:txBody>
      </p:sp>
      <p:sp>
        <p:nvSpPr>
          <p:cNvPr id="8" name="TextBox 7"/>
          <p:cNvSpPr txBox="1"/>
          <p:nvPr/>
        </p:nvSpPr>
        <p:spPr>
          <a:xfrm>
            <a:off x="163513" y="2179638"/>
            <a:ext cx="3671887" cy="3139321"/>
          </a:xfrm>
          <a:prstGeom prst="rect">
            <a:avLst/>
          </a:prstGeom>
          <a:noFill/>
        </p:spPr>
        <p:txBody>
          <a:bodyPr>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Tumor and PTV coverage are assured because the tumor dimensions are accurately determined in the planning process.</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This saves time in the OR and prevents recurrences which might result from incorrect plaque size or uncertainty in plaque positioning.</a:t>
            </a:r>
          </a:p>
        </p:txBody>
      </p:sp>
      <p:sp>
        <p:nvSpPr>
          <p:cNvPr id="25606" name="TextBox 2"/>
          <p:cNvSpPr txBox="1">
            <a:spLocks noChangeArrowheads="1"/>
          </p:cNvSpPr>
          <p:nvPr/>
        </p:nvSpPr>
        <p:spPr bwMode="auto">
          <a:xfrm>
            <a:off x="3378200" y="23495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latin typeface="Helvetica"/>
              <a:ea typeface="Helvetica"/>
              <a:cs typeface="Helvetica"/>
            </a:endParaRPr>
          </a:p>
        </p:txBody>
      </p:sp>
      <p:pic>
        <p:nvPicPr>
          <p:cNvPr id="3" name="ASTRO4.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01032" y="2634620"/>
            <a:ext cx="4064548" cy="3048411"/>
          </a:xfrm>
          <a:prstGeom prst="ellipse">
            <a:avLst/>
          </a:prstGeom>
          <a:ln>
            <a:noFill/>
          </a:ln>
          <a:effectLst>
            <a:softEdge rad="112500"/>
          </a:effectLst>
        </p:spPr>
      </p:pic>
    </p:spTree>
  </p:cSld>
  <p:clrMapOvr>
    <a:masterClrMapping/>
  </p:clrMapOvr>
  <p:transition xmlns:p14="http://schemas.microsoft.com/office/powerpoint/2010/main" spd="med" advTm="32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3" fill="hold"/>
                                        <p:tgtEl>
                                          <p:spTgt spid="3"/>
                                        </p:tgtEl>
                                      </p:cBhvr>
                                    </p:cmd>
                                  </p:childTnLst>
                                </p:cTn>
                              </p:par>
                            </p:childTnLst>
                          </p:cTn>
                        </p:par>
                        <p:par>
                          <p:cTn id="7" fill="hold">
                            <p:stCondLst>
                              <p:cond delay="12033"/>
                            </p:stCondLst>
                            <p:childTnLst>
                              <p:par>
                                <p:cTn id="8" presetID="1" presetClass="mediacall" presetSubtype="0" fill="hold" nodeType="afterEffect">
                                  <p:stCondLst>
                                    <p:cond delay="0"/>
                                  </p:stCondLst>
                                  <p:childTnLst>
                                    <p:cmd type="call" cmd="playFrom(0.0)">
                                      <p:cBhvr>
                                        <p:cTn id="9" dur="30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p:cMediaNode vol="80000" showWhenStopped="0">
                <p:cTn id="16"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26626" name="Title 1"/>
          <p:cNvSpPr>
            <a:spLocks noGrp="1"/>
          </p:cNvSpPr>
          <p:nvPr>
            <p:ph type="ctrTitle"/>
          </p:nvPr>
        </p:nvSpPr>
        <p:spPr>
          <a:xfrm>
            <a:off x="130175" y="100013"/>
            <a:ext cx="8837613" cy="790575"/>
          </a:xfrm>
        </p:spPr>
        <p:txBody>
          <a:bodyPr/>
          <a:lstStyle/>
          <a:p>
            <a:pPr eaLnBrk="1" hangingPunct="1"/>
            <a:r>
              <a:rPr lang="en-US" sz="4800" b="1">
                <a:cs typeface="Helvetica"/>
              </a:rPr>
              <a:t>The Eye Physics Plaques</a:t>
            </a:r>
          </a:p>
        </p:txBody>
      </p:sp>
      <p:sp>
        <p:nvSpPr>
          <p:cNvPr id="6" name="TextBox 5"/>
          <p:cNvSpPr txBox="1"/>
          <p:nvPr/>
        </p:nvSpPr>
        <p:spPr>
          <a:xfrm>
            <a:off x="236538" y="1001713"/>
            <a:ext cx="6096000" cy="5632312"/>
          </a:xfrm>
          <a:prstGeom prst="rect">
            <a:avLst/>
          </a:prstGeom>
          <a:noFill/>
        </p:spPr>
        <p:txBody>
          <a:bodyPr>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Eye Physics plaques simplify both dosimetry (no Silastic attenuation) and surgery compared to other designs.</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Eye Physics plaques are thinner (&lt;= 2mm), have larger, more rugged suture eyelets, can have deep notches to treat tumors near the optic disc, and can be flash sterilized.</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The plaques and software have a 25 year history of successful clinical use at USC.</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Each radiation source in an Eye Physics plaque is mounted in a collimating slot. Retina adjacent to the plaque is protected from most laterally directed primary radiation.</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There is no point to vitreous fluid replacement with higher (than water) atomic number oils when Eye Physics plaques are used.</a:t>
            </a:r>
          </a:p>
        </p:txBody>
      </p:sp>
      <p:pic>
        <p:nvPicPr>
          <p:cNvPr id="26628" name="Picture 1" descr="EP20set.jpg"/>
          <p:cNvPicPr>
            <a:picLocks noChangeAspect="1"/>
          </p:cNvPicPr>
          <p:nvPr/>
        </p:nvPicPr>
        <p:blipFill>
          <a:blip r:embed="rId5">
            <a:extLst>
              <a:ext uri="{28A0092B-C50C-407E-A947-70E740481C1C}">
                <a14:useLocalDpi xmlns:a14="http://schemas.microsoft.com/office/drawing/2010/main" val="0"/>
              </a:ext>
            </a:extLst>
          </a:blip>
          <a:srcRect t="6956" b="6297"/>
          <a:stretch>
            <a:fillRect/>
          </a:stretch>
        </p:blipFill>
        <p:spPr bwMode="auto">
          <a:xfrm>
            <a:off x="6367463" y="1970088"/>
            <a:ext cx="26781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descr="EP2031set.jpg"/>
          <p:cNvPicPr>
            <a:picLocks noChangeAspect="1"/>
          </p:cNvPicPr>
          <p:nvPr/>
        </p:nvPicPr>
        <p:blipFill>
          <a:blip r:embed="rId6">
            <a:extLst>
              <a:ext uri="{28A0092B-C50C-407E-A947-70E740481C1C}">
                <a14:useLocalDpi xmlns:a14="http://schemas.microsoft.com/office/drawing/2010/main" val="0"/>
              </a:ext>
            </a:extLst>
          </a:blip>
          <a:srcRect t="20778" b="19643"/>
          <a:stretch>
            <a:fillRect/>
          </a:stretch>
        </p:blipFill>
        <p:spPr bwMode="auto">
          <a:xfrm>
            <a:off x="6367463" y="3586163"/>
            <a:ext cx="26781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EP2031vsCOMS20.jpg"/>
          <p:cNvPicPr>
            <a:picLocks noChangeAspect="1"/>
          </p:cNvPicPr>
          <p:nvPr/>
        </p:nvPicPr>
        <p:blipFill>
          <a:blip r:embed="rId7">
            <a:extLst>
              <a:ext uri="{28A0092B-C50C-407E-A947-70E740481C1C}">
                <a14:useLocalDpi xmlns:a14="http://schemas.microsoft.com/office/drawing/2010/main" val="0"/>
              </a:ext>
            </a:extLst>
          </a:blip>
          <a:srcRect t="17458"/>
          <a:stretch>
            <a:fillRect/>
          </a:stretch>
        </p:blipFill>
        <p:spPr bwMode="auto">
          <a:xfrm>
            <a:off x="6357938" y="984250"/>
            <a:ext cx="26860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6"/>
          <p:cNvSpPr txBox="1">
            <a:spLocks noChangeArrowheads="1"/>
          </p:cNvSpPr>
          <p:nvPr/>
        </p:nvSpPr>
        <p:spPr bwMode="auto">
          <a:xfrm>
            <a:off x="6289675" y="1533525"/>
            <a:ext cx="2687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Helvetica"/>
                <a:ea typeface="Helvetica"/>
                <a:cs typeface="Helvetica"/>
              </a:rPr>
              <a:t>       COMS                     Eye Physics</a:t>
            </a:r>
          </a:p>
        </p:txBody>
      </p:sp>
      <p:pic>
        <p:nvPicPr>
          <p:cNvPr id="26632" name="Picture 7" descr="Super9.jpg"/>
          <p:cNvPicPr>
            <a:picLocks noChangeAspect="1"/>
          </p:cNvPicPr>
          <p:nvPr/>
        </p:nvPicPr>
        <p:blipFill>
          <a:blip r:embed="rId8">
            <a:extLst>
              <a:ext uri="{28A0092B-C50C-407E-A947-70E740481C1C}">
                <a14:useLocalDpi xmlns:a14="http://schemas.microsoft.com/office/drawing/2010/main" val="0"/>
              </a:ext>
            </a:extLst>
          </a:blip>
          <a:srcRect t="6372" b="4884"/>
          <a:stretch>
            <a:fillRect/>
          </a:stretch>
        </p:blipFill>
        <p:spPr bwMode="auto">
          <a:xfrm>
            <a:off x="6367463" y="4708525"/>
            <a:ext cx="2684462"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alphaModFix amt="18000"/>
          </a:blip>
          <a:stretch>
            <a:fillRect/>
          </a:stretch>
        </p:blipFill>
        <p:spPr>
          <a:xfrm>
            <a:off x="8331200" y="6045200"/>
            <a:ext cx="812800" cy="812800"/>
          </a:xfrm>
          <a:prstGeom prst="rect">
            <a:avLst/>
          </a:prstGeom>
        </p:spPr>
      </p:pic>
    </p:spTree>
  </p:cSld>
  <p:clrMapOvr>
    <a:masterClrMapping/>
  </p:clrMapOvr>
  <p:transition xmlns:p14="http://schemas.microsoft.com/office/powerpoint/2010/main" spd="med" advTm="48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6" name="TextBox 5"/>
          <p:cNvSpPr txBox="1"/>
          <p:nvPr/>
        </p:nvSpPr>
        <p:spPr>
          <a:xfrm>
            <a:off x="95250" y="3603625"/>
            <a:ext cx="4249738" cy="2862322"/>
          </a:xfrm>
          <a:prstGeom prst="rect">
            <a:avLst/>
          </a:prstGeom>
          <a:noFill/>
        </p:spPr>
        <p:txBody>
          <a:bodyPr>
            <a:spAutoFit/>
          </a:bodyPr>
          <a:lstStyle/>
          <a:p>
            <a:pPr marL="342900" indent="-342900" fontAlgn="auto">
              <a:spcBef>
                <a:spcPts val="0"/>
              </a:spcBef>
              <a:spcAft>
                <a:spcPts val="0"/>
              </a:spcAft>
              <a:buFont typeface="Arial"/>
              <a:buChar char="•"/>
              <a:defRPr/>
            </a:pPr>
            <a:r>
              <a:rPr lang="en-US" sz="1200">
                <a:solidFill>
                  <a:schemeClr val="accent6">
                    <a:lumMod val="60000"/>
                    <a:lumOff val="40000"/>
                  </a:schemeClr>
                </a:solidFill>
                <a:latin typeface="Helvetica"/>
                <a:ea typeface="Helvetica"/>
                <a:cs typeface="Helvetica"/>
              </a:rPr>
              <a:t>Every seed in a COMS plaque irradiates the retina and sclera under the tumor and adjacent to the plaque.</a:t>
            </a:r>
          </a:p>
          <a:p>
            <a:pPr marL="342900" indent="-342900" fontAlgn="auto">
              <a:spcBef>
                <a:spcPts val="0"/>
              </a:spcBef>
              <a:spcAft>
                <a:spcPts val="0"/>
              </a:spcAft>
              <a:buFont typeface="Arial"/>
              <a:buChar char="•"/>
              <a:defRPr/>
            </a:pPr>
            <a:endParaRPr lang="en-US" sz="1200">
              <a:solidFill>
                <a:schemeClr val="accent6">
                  <a:lumMod val="60000"/>
                  <a:lumOff val="40000"/>
                </a:schemeClr>
              </a:solidFill>
              <a:latin typeface="Helvetica"/>
              <a:ea typeface="Helvetica"/>
              <a:cs typeface="Helvetica"/>
            </a:endParaRPr>
          </a:p>
          <a:p>
            <a:pPr marL="342900" indent="-342900" fontAlgn="auto">
              <a:spcBef>
                <a:spcPts val="0"/>
              </a:spcBef>
              <a:spcAft>
                <a:spcPts val="0"/>
              </a:spcAft>
              <a:buFont typeface="Arial"/>
              <a:buChar char="•"/>
              <a:defRPr/>
            </a:pPr>
            <a:r>
              <a:rPr lang="en-US" sz="1200">
                <a:solidFill>
                  <a:schemeClr val="accent6">
                    <a:lumMod val="60000"/>
                    <a:lumOff val="40000"/>
                  </a:schemeClr>
                </a:solidFill>
                <a:latin typeface="Helvetica"/>
                <a:ea typeface="Helvetica"/>
                <a:cs typeface="Helvetica"/>
              </a:rPr>
              <a:t>Retinal dose at the base of the tumor can be up to 10X the dose prescribed to the apex of medium to large tumors.</a:t>
            </a:r>
          </a:p>
          <a:p>
            <a:pPr marL="342900" indent="-342900" fontAlgn="auto">
              <a:spcBef>
                <a:spcPts val="0"/>
              </a:spcBef>
              <a:spcAft>
                <a:spcPts val="0"/>
              </a:spcAft>
              <a:buFont typeface="Arial"/>
              <a:buChar char="•"/>
              <a:defRPr/>
            </a:pPr>
            <a:endParaRPr lang="en-US" sz="1200">
              <a:solidFill>
                <a:schemeClr val="accent6">
                  <a:lumMod val="60000"/>
                  <a:lumOff val="40000"/>
                </a:schemeClr>
              </a:solidFill>
              <a:latin typeface="Helvetica"/>
              <a:ea typeface="Helvetica"/>
              <a:cs typeface="Helvetica"/>
            </a:endParaRPr>
          </a:p>
          <a:p>
            <a:pPr marL="342900" indent="-342900" fontAlgn="auto">
              <a:spcBef>
                <a:spcPts val="0"/>
              </a:spcBef>
              <a:spcAft>
                <a:spcPts val="0"/>
              </a:spcAft>
              <a:buFont typeface="Arial"/>
              <a:buChar char="•"/>
              <a:defRPr/>
            </a:pPr>
            <a:r>
              <a:rPr lang="en-US" sz="1200">
                <a:solidFill>
                  <a:schemeClr val="accent6">
                    <a:lumMod val="60000"/>
                    <a:lumOff val="40000"/>
                  </a:schemeClr>
                </a:solidFill>
                <a:latin typeface="Helvetica"/>
                <a:ea typeface="Helvetica"/>
                <a:cs typeface="Helvetica"/>
              </a:rPr>
              <a:t>COMS plaque dosimetry is complicated by the atomic composition of the silicone seed carrier for low energy x-rays.</a:t>
            </a:r>
          </a:p>
          <a:p>
            <a:pPr marL="342900" indent="-342900" fontAlgn="auto">
              <a:spcBef>
                <a:spcPts val="0"/>
              </a:spcBef>
              <a:spcAft>
                <a:spcPts val="0"/>
              </a:spcAft>
              <a:buFont typeface="Arial"/>
              <a:buChar char="•"/>
              <a:defRPr/>
            </a:pPr>
            <a:endParaRPr lang="en-US" sz="1200">
              <a:solidFill>
                <a:schemeClr val="accent6">
                  <a:lumMod val="60000"/>
                  <a:lumOff val="40000"/>
                </a:schemeClr>
              </a:solidFill>
              <a:latin typeface="Helvetica"/>
              <a:ea typeface="Helvetica"/>
              <a:cs typeface="Helvetica"/>
            </a:endParaRPr>
          </a:p>
          <a:p>
            <a:pPr marL="342900" indent="-342900" fontAlgn="auto">
              <a:spcBef>
                <a:spcPts val="0"/>
              </a:spcBef>
              <a:spcAft>
                <a:spcPts val="0"/>
              </a:spcAft>
              <a:buFont typeface="Arial"/>
              <a:buChar char="•"/>
              <a:defRPr/>
            </a:pPr>
            <a:endParaRPr lang="en-US" sz="1200">
              <a:solidFill>
                <a:schemeClr val="accent6">
                  <a:lumMod val="60000"/>
                  <a:lumOff val="40000"/>
                </a:schemeClr>
              </a:solidFill>
              <a:latin typeface="Helvetica"/>
              <a:ea typeface="Helvetica"/>
              <a:cs typeface="Helvetica"/>
            </a:endParaRPr>
          </a:p>
          <a:p>
            <a:pPr marL="342900" indent="-342900" fontAlgn="auto">
              <a:spcBef>
                <a:spcPts val="0"/>
              </a:spcBef>
              <a:spcAft>
                <a:spcPts val="0"/>
              </a:spcAft>
              <a:buFont typeface="Arial"/>
              <a:buChar char="•"/>
              <a:defRPr/>
            </a:pPr>
            <a:r>
              <a:rPr lang="en-US" sz="1200">
                <a:solidFill>
                  <a:schemeClr val="accent6">
                    <a:lumMod val="60000"/>
                    <a:lumOff val="40000"/>
                  </a:schemeClr>
                </a:solidFill>
                <a:latin typeface="Helvetica"/>
                <a:ea typeface="Helvetica"/>
                <a:cs typeface="Helvetica"/>
              </a:rPr>
              <a:t>COMS plaques are thick at the edges and are designed to fit a spherical eye of one radius of curvature.</a:t>
            </a:r>
          </a:p>
        </p:txBody>
      </p:sp>
      <p:pic>
        <p:nvPicPr>
          <p:cNvPr id="27651" name="Picture 6" descr="COMSdiagram.jpg"/>
          <p:cNvPicPr>
            <a:picLocks noChangeAspect="1"/>
          </p:cNvPicPr>
          <p:nvPr/>
        </p:nvPicPr>
        <p:blipFill>
          <a:blip r:embed="rId5">
            <a:extLst>
              <a:ext uri="{28A0092B-C50C-407E-A947-70E740481C1C}">
                <a14:useLocalDpi xmlns:a14="http://schemas.microsoft.com/office/drawing/2010/main" val="0"/>
              </a:ext>
            </a:extLst>
          </a:blip>
          <a:srcRect l="3629" r="3296"/>
          <a:stretch>
            <a:fillRect/>
          </a:stretch>
        </p:blipFill>
        <p:spPr bwMode="auto">
          <a:xfrm>
            <a:off x="95250" y="0"/>
            <a:ext cx="44323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EPdiagram.jpg"/>
          <p:cNvPicPr>
            <a:picLocks noChangeAspect="1"/>
          </p:cNvPicPr>
          <p:nvPr/>
        </p:nvPicPr>
        <p:blipFill>
          <a:blip r:embed="rId6">
            <a:extLst>
              <a:ext uri="{28A0092B-C50C-407E-A947-70E740481C1C}">
                <a14:useLocalDpi xmlns:a14="http://schemas.microsoft.com/office/drawing/2010/main" val="0"/>
              </a:ext>
            </a:extLst>
          </a:blip>
          <a:srcRect l="7976"/>
          <a:stretch>
            <a:fillRect/>
          </a:stretch>
        </p:blipFill>
        <p:spPr bwMode="auto">
          <a:xfrm>
            <a:off x="4527550" y="0"/>
            <a:ext cx="43815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457700" y="3603625"/>
            <a:ext cx="4451350" cy="2862322"/>
          </a:xfrm>
          <a:prstGeom prst="rect">
            <a:avLst/>
          </a:prstGeom>
          <a:noFill/>
        </p:spPr>
        <p:txBody>
          <a:bodyPr>
            <a:spAutoFit/>
          </a:bodyPr>
          <a:lstStyle/>
          <a:p>
            <a:pPr marL="285750" indent="-285750" fontAlgn="auto">
              <a:spcBef>
                <a:spcPts val="0"/>
              </a:spcBef>
              <a:spcAft>
                <a:spcPts val="0"/>
              </a:spcAft>
              <a:buFont typeface="Arial"/>
              <a:buChar char="•"/>
              <a:defRPr/>
            </a:pPr>
            <a:r>
              <a:rPr lang="en-US" sz="1200">
                <a:solidFill>
                  <a:srgbClr val="FFFF00"/>
                </a:solidFill>
                <a:latin typeface="Helvetica"/>
                <a:ea typeface="Helvetica"/>
                <a:cs typeface="Helvetica"/>
              </a:rPr>
              <a:t>Eye Physics plaques collimate the radiation from each seed to remove lateral radiation that does not contribute to the tumor dose.</a:t>
            </a:r>
          </a:p>
          <a:p>
            <a:pPr marL="285750" indent="-285750" fontAlgn="auto">
              <a:spcBef>
                <a:spcPts val="0"/>
              </a:spcBef>
              <a:spcAft>
                <a:spcPts val="0"/>
              </a:spcAft>
              <a:buFont typeface="Arial"/>
              <a:buChar char="•"/>
              <a:defRPr/>
            </a:pPr>
            <a:endParaRPr lang="en-US" sz="1200">
              <a:solidFill>
                <a:srgbClr val="FFFF00"/>
              </a:solidFill>
              <a:latin typeface="Helvetica"/>
              <a:ea typeface="Helvetica"/>
              <a:cs typeface="Helvetica"/>
            </a:endParaRPr>
          </a:p>
          <a:p>
            <a:pPr marL="285750" indent="-285750" fontAlgn="auto">
              <a:spcBef>
                <a:spcPts val="0"/>
              </a:spcBef>
              <a:spcAft>
                <a:spcPts val="0"/>
              </a:spcAft>
              <a:buFont typeface="Arial"/>
              <a:buChar char="•"/>
              <a:defRPr/>
            </a:pPr>
            <a:r>
              <a:rPr lang="en-US" sz="1200">
                <a:solidFill>
                  <a:srgbClr val="FFFF00"/>
                </a:solidFill>
                <a:latin typeface="Helvetica"/>
                <a:ea typeface="Helvetica"/>
                <a:cs typeface="Helvetica"/>
              </a:rPr>
              <a:t>Retinal dose at the base of the tumor is usually only 2X to 3X the dose prescribed to the apex of  medium to large tumors.</a:t>
            </a:r>
          </a:p>
          <a:p>
            <a:pPr marL="285750" indent="-285750" fontAlgn="auto">
              <a:spcBef>
                <a:spcPts val="0"/>
              </a:spcBef>
              <a:spcAft>
                <a:spcPts val="0"/>
              </a:spcAft>
              <a:buFont typeface="Arial"/>
              <a:buChar char="•"/>
              <a:defRPr/>
            </a:pPr>
            <a:endParaRPr lang="en-US" sz="1200">
              <a:solidFill>
                <a:srgbClr val="FFFF00"/>
              </a:solidFill>
              <a:latin typeface="Helvetica"/>
              <a:ea typeface="Helvetica"/>
              <a:cs typeface="Helvetica"/>
            </a:endParaRPr>
          </a:p>
          <a:p>
            <a:pPr marL="285750" indent="-285750" fontAlgn="auto">
              <a:spcBef>
                <a:spcPts val="0"/>
              </a:spcBef>
              <a:spcAft>
                <a:spcPts val="0"/>
              </a:spcAft>
              <a:buFont typeface="Arial"/>
              <a:buChar char="•"/>
              <a:defRPr/>
            </a:pPr>
            <a:r>
              <a:rPr lang="en-US" sz="1200">
                <a:solidFill>
                  <a:srgbClr val="FFFF00"/>
                </a:solidFill>
                <a:latin typeface="Helvetica"/>
                <a:ea typeface="Helvetica"/>
                <a:cs typeface="Helvetica"/>
              </a:rPr>
              <a:t>Eye Physics plaques are designed using Plaque Simulator technology and are manufactured using computer aided rapid prototyping technology.</a:t>
            </a:r>
          </a:p>
          <a:p>
            <a:pPr fontAlgn="auto">
              <a:spcBef>
                <a:spcPts val="0"/>
              </a:spcBef>
              <a:spcAft>
                <a:spcPts val="0"/>
              </a:spcAft>
              <a:defRPr/>
            </a:pPr>
            <a:endParaRPr lang="en-US" sz="1200">
              <a:solidFill>
                <a:srgbClr val="FFFF00"/>
              </a:solidFill>
              <a:latin typeface="Helvetica"/>
              <a:ea typeface="Helvetica"/>
              <a:cs typeface="Helvetica"/>
            </a:endParaRPr>
          </a:p>
          <a:p>
            <a:pPr marL="342900" indent="-342900" fontAlgn="auto">
              <a:spcBef>
                <a:spcPts val="0"/>
              </a:spcBef>
              <a:spcAft>
                <a:spcPts val="0"/>
              </a:spcAft>
              <a:buFont typeface="Arial"/>
              <a:buChar char="•"/>
              <a:defRPr/>
            </a:pPr>
            <a:r>
              <a:rPr lang="en-US" sz="1200">
                <a:solidFill>
                  <a:srgbClr val="FFFF00"/>
                </a:solidFill>
                <a:latin typeface="Helvetica"/>
                <a:ea typeface="Helvetica"/>
                <a:cs typeface="Helvetica"/>
              </a:rPr>
              <a:t>Eye Physics plaques are &lt;= 2mm thick and are available in many shapes, sizes and even mixed curvatures to perfectly fit real eyes.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alphaModFix amt="7000"/>
          </a:blip>
          <a:stretch>
            <a:fillRect/>
          </a:stretch>
        </p:blipFill>
        <p:spPr>
          <a:xfrm>
            <a:off x="8331200" y="6052440"/>
            <a:ext cx="812800" cy="812800"/>
          </a:xfrm>
          <a:prstGeom prst="rect">
            <a:avLst/>
          </a:prstGeom>
        </p:spPr>
      </p:pic>
    </p:spTree>
  </p:cSld>
  <p:clrMapOvr>
    <a:masterClrMapping/>
  </p:clrMapOvr>
  <p:transition xmlns:p14="http://schemas.microsoft.com/office/powerpoint/2010/main" spd="med" advTm="20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pic>
        <p:nvPicPr>
          <p:cNvPr id="28674" name="Picture 4" descr="EyePhysics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 y="100013"/>
            <a:ext cx="1778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ThirdGenPlaqu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4225" y="774700"/>
            <a:ext cx="3868738"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6"/>
          <p:cNvSpPr txBox="1">
            <a:spLocks noChangeArrowheads="1"/>
          </p:cNvSpPr>
          <p:nvPr/>
        </p:nvSpPr>
        <p:spPr bwMode="auto">
          <a:xfrm>
            <a:off x="474663" y="4864100"/>
            <a:ext cx="82946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a:solidFill>
                  <a:schemeClr val="bg1"/>
                </a:solidFill>
                <a:latin typeface="Helvetica"/>
                <a:ea typeface="Helvetica"/>
                <a:cs typeface="Helvetica"/>
              </a:rPr>
              <a:t>Eye Physics 3rd generation computer designed and prototyped plaques will soon be available in dozens of preconfigured as well as fully customizable sizes, shapes, curvatures and source arrangements. Our plaques are &lt;= 2 mm thick and the radionuclide sources are individually collimated to create a dose distribution which conforms to the tumor, spares the surrounding retina, and provides a near perfect mechanical  fit to each patient's eye. </a:t>
            </a:r>
            <a:endParaRPr lang="en-US" sz="1600">
              <a:solidFill>
                <a:schemeClr val="bg1"/>
              </a:solidFill>
              <a:latin typeface="Helvetica"/>
              <a:ea typeface="Helvetica"/>
              <a:cs typeface="Helvetica"/>
            </a:endParaRPr>
          </a:p>
        </p:txBody>
      </p:sp>
      <p:sp>
        <p:nvSpPr>
          <p:cNvPr id="28677" name="TextBox 1"/>
          <p:cNvSpPr txBox="1">
            <a:spLocks noChangeArrowheads="1"/>
          </p:cNvSpPr>
          <p:nvPr/>
        </p:nvSpPr>
        <p:spPr bwMode="auto">
          <a:xfrm>
            <a:off x="2054225" y="100013"/>
            <a:ext cx="6965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Helvetica"/>
                <a:ea typeface="Helvetica"/>
                <a:cs typeface="Helvetica"/>
              </a:rPr>
              <a:t>These wax prototypes were designed using Plaque Simulator software and manufactured using 3D rapid prototyping technology to precisely match the Plaque Simulator models. </a:t>
            </a:r>
          </a:p>
        </p:txBody>
      </p:sp>
      <p:sp>
        <p:nvSpPr>
          <p:cNvPr id="28678" name="TextBox 5"/>
          <p:cNvSpPr txBox="1">
            <a:spLocks noChangeArrowheads="1"/>
          </p:cNvSpPr>
          <p:nvPr/>
        </p:nvSpPr>
        <p:spPr bwMode="auto">
          <a:xfrm>
            <a:off x="6229350" y="1892300"/>
            <a:ext cx="2678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Helvetica"/>
                <a:ea typeface="Helvetica"/>
                <a:cs typeface="Helvetica"/>
              </a:rPr>
              <a:t>The wax prototypes are then cast in gold to make the final product.</a:t>
            </a:r>
          </a:p>
        </p:txBody>
      </p:sp>
      <p:pic>
        <p:nvPicPr>
          <p:cNvPr id="28679" name="Picture 2" descr="IMG_4486cropp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9350" y="2587625"/>
            <a:ext cx="2678113"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alphaModFix amt="6000"/>
          </a:blip>
          <a:stretch>
            <a:fillRect/>
          </a:stretch>
        </p:blipFill>
        <p:spPr>
          <a:xfrm>
            <a:off x="8331200" y="6068220"/>
            <a:ext cx="812800" cy="812800"/>
          </a:xfrm>
          <a:prstGeom prst="rect">
            <a:avLst/>
          </a:prstGeom>
        </p:spPr>
      </p:pic>
    </p:spTree>
  </p:cSld>
  <p:clrMapOvr>
    <a:masterClrMapping/>
  </p:clrMapOvr>
  <p:transition xmlns:p14="http://schemas.microsoft.com/office/powerpoint/2010/main" spd="med" advTm="4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9" name="TextBox 8"/>
          <p:cNvSpPr txBox="1"/>
          <p:nvPr/>
        </p:nvSpPr>
        <p:spPr>
          <a:xfrm>
            <a:off x="128343" y="74235"/>
            <a:ext cx="8887313" cy="6709529"/>
          </a:xfrm>
          <a:prstGeom prst="rect">
            <a:avLst/>
          </a:prstGeom>
          <a:noFill/>
        </p:spPr>
        <p:txBody>
          <a:bodyPr wrap="square">
            <a:spAutoFit/>
          </a:bodyPr>
          <a:lstStyle/>
          <a:p>
            <a:pPr fontAlgn="auto">
              <a:spcBef>
                <a:spcPts val="0"/>
              </a:spcBef>
              <a:spcAft>
                <a:spcPts val="0"/>
              </a:spcAft>
              <a:defRPr/>
            </a:pPr>
            <a:r>
              <a:rPr lang="en-US" sz="1000">
                <a:latin typeface="Helvetica"/>
                <a:ea typeface="Helvetica"/>
                <a:cs typeface="Helvetica"/>
              </a:rPr>
              <a:t>Luxton G, </a:t>
            </a:r>
            <a:r>
              <a:rPr lang="en-US" sz="1000" b="1">
                <a:latin typeface="Helvetica"/>
                <a:ea typeface="Helvetica"/>
                <a:cs typeface="Helvetica"/>
              </a:rPr>
              <a:t>Astrahan MA</a:t>
            </a:r>
            <a:r>
              <a:rPr lang="en-US" sz="1000">
                <a:latin typeface="Helvetica"/>
                <a:ea typeface="Helvetica"/>
                <a:cs typeface="Helvetica"/>
              </a:rPr>
              <a:t> and Petrovich Z. Measurements of backscatter from a single seed of I-125 for eye plaque dosimetry. </a:t>
            </a:r>
            <a:r>
              <a:rPr lang="en-US" sz="1000" i="1">
                <a:latin typeface="Helvetica"/>
                <a:ea typeface="Helvetica"/>
                <a:cs typeface="Helvetica"/>
              </a:rPr>
              <a:t>Medical Physics</a:t>
            </a:r>
            <a:r>
              <a:rPr lang="en-US" sz="1000">
                <a:latin typeface="Helvetica"/>
                <a:ea typeface="Helvetica"/>
                <a:cs typeface="Helvetica"/>
              </a:rPr>
              <a:t> 15:397-400, 1988. </a:t>
            </a:r>
          </a:p>
          <a:p>
            <a:endParaRPr lang="en-US" sz="1000">
              <a:latin typeface="Helvetica"/>
              <a:ea typeface="Helvetica"/>
              <a:cs typeface="Helvetica"/>
            </a:endParaRPr>
          </a:p>
          <a:p>
            <a:r>
              <a:rPr lang="en-US" sz="1000">
                <a:latin typeface="Helvetica"/>
                <a:ea typeface="Helvetica"/>
                <a:cs typeface="Helvetica"/>
              </a:rPr>
              <a:t>Luxton G, </a:t>
            </a:r>
            <a:r>
              <a:rPr lang="en-US" sz="1000" b="1">
                <a:latin typeface="Helvetica"/>
                <a:ea typeface="Helvetica"/>
                <a:cs typeface="Helvetica"/>
              </a:rPr>
              <a:t>Astrahan MA</a:t>
            </a:r>
            <a:r>
              <a:rPr lang="en-US" sz="1000">
                <a:latin typeface="Helvetica"/>
                <a:ea typeface="Helvetica"/>
                <a:cs typeface="Helvetica"/>
              </a:rPr>
              <a:t>, Liggett P, Neblett DL, Cohen DM and Petrovich Z. Dosimetric calculations and measurements of gold plaque ophthalmic irradiators using Iridium-192 and Iodine-125 seeds. </a:t>
            </a:r>
            <a:r>
              <a:rPr lang="en-US" sz="1000" i="1">
                <a:latin typeface="Helvetica"/>
                <a:ea typeface="Helvetica"/>
                <a:cs typeface="Helvetica"/>
              </a:rPr>
              <a:t>International Journal of Radiation Oncology, Biology, Physics</a:t>
            </a:r>
            <a:r>
              <a:rPr lang="en-US" sz="1000">
                <a:latin typeface="Helvetica"/>
                <a:ea typeface="Helvetica"/>
                <a:cs typeface="Helvetica"/>
              </a:rPr>
              <a:t>  15:167-176, 1988.</a:t>
            </a:r>
          </a:p>
          <a:p>
            <a:endParaRPr lang="en-US" sz="1000" b="1">
              <a:latin typeface="Helvetica"/>
              <a:ea typeface="Helvetica"/>
              <a:cs typeface="Helvetica"/>
            </a:endParaRPr>
          </a:p>
          <a:p>
            <a:r>
              <a:rPr lang="en-US" sz="1000" b="1">
                <a:latin typeface="Helvetica"/>
                <a:ea typeface="Helvetica"/>
                <a:cs typeface="Helvetica"/>
              </a:rPr>
              <a:t>Astrahan M</a:t>
            </a:r>
            <a:r>
              <a:rPr lang="en-US" sz="1000">
                <a:latin typeface="Helvetica"/>
                <a:ea typeface="Helvetica"/>
                <a:cs typeface="Helvetica"/>
              </a:rPr>
              <a:t>, Luxton G, Jozsef G, Kampp TD, Liggett P and Sapozink MD. An interactive treatment planning system for ophthalmic plaque radiotherapy. </a:t>
            </a:r>
            <a:r>
              <a:rPr lang="en-US" sz="1000" i="1">
                <a:latin typeface="Helvetica"/>
                <a:ea typeface="Helvetica"/>
                <a:cs typeface="Helvetica"/>
              </a:rPr>
              <a:t>International Journal of Radiation Oncology, Biology, Physics</a:t>
            </a:r>
            <a:r>
              <a:rPr lang="en-US" sz="1000">
                <a:latin typeface="Helvetica"/>
                <a:ea typeface="Helvetica"/>
                <a:cs typeface="Helvetica"/>
              </a:rPr>
              <a:t> 18:679-687, 1990.</a:t>
            </a:r>
          </a:p>
          <a:p>
            <a:endParaRPr lang="en-US" sz="1000">
              <a:latin typeface="Helvetica"/>
              <a:ea typeface="Helvetica"/>
              <a:cs typeface="Helvetica"/>
            </a:endParaRPr>
          </a:p>
          <a:p>
            <a:r>
              <a:rPr lang="en-US" sz="1000">
                <a:latin typeface="Helvetica"/>
                <a:ea typeface="Helvetica"/>
                <a:cs typeface="Helvetica"/>
              </a:rPr>
              <a:t>Luxton G, </a:t>
            </a:r>
            <a:r>
              <a:rPr lang="en-US" sz="1000" b="1">
                <a:latin typeface="Helvetica"/>
                <a:ea typeface="Helvetica"/>
                <a:cs typeface="Helvetica"/>
              </a:rPr>
              <a:t>Astrahan M</a:t>
            </a:r>
            <a:r>
              <a:rPr lang="en-US" sz="1000">
                <a:latin typeface="Helvetica"/>
                <a:ea typeface="Helvetica"/>
                <a:cs typeface="Helvetica"/>
              </a:rPr>
              <a:t>, Findley D and Petrovich Z. Measurement of dose rate from exposure-calibrated I-125 seeds. </a:t>
            </a:r>
            <a:r>
              <a:rPr lang="en-US" sz="1000" i="1">
                <a:latin typeface="Helvetica"/>
                <a:ea typeface="Helvetica"/>
                <a:cs typeface="Helvetica"/>
              </a:rPr>
              <a:t>International Journal of Radiation Oncology, Biology, Physics</a:t>
            </a:r>
            <a:r>
              <a:rPr lang="en-US" sz="1000">
                <a:latin typeface="Helvetica"/>
                <a:ea typeface="Helvetica"/>
                <a:cs typeface="Helvetica"/>
              </a:rPr>
              <a:t>  18:1199-1207, 1990.</a:t>
            </a:r>
          </a:p>
          <a:p>
            <a:endParaRPr lang="en-US" sz="1000">
              <a:latin typeface="Helvetica"/>
              <a:ea typeface="Helvetica"/>
              <a:cs typeface="Helvetica"/>
            </a:endParaRPr>
          </a:p>
          <a:p>
            <a:r>
              <a:rPr lang="en-US" sz="1000">
                <a:latin typeface="Helvetica"/>
                <a:ea typeface="Helvetica"/>
                <a:cs typeface="Helvetica"/>
              </a:rPr>
              <a:t>Lean EK, Cohen D, Liggett P, Luxton G, Hyden E, Green R, </a:t>
            </a:r>
            <a:r>
              <a:rPr lang="en-US" sz="1000" b="1">
                <a:latin typeface="Helvetica"/>
                <a:ea typeface="Helvetica"/>
                <a:cs typeface="Helvetica"/>
              </a:rPr>
              <a:t>Astrahan MA</a:t>
            </a:r>
            <a:r>
              <a:rPr lang="en-US" sz="1000">
                <a:latin typeface="Helvetica"/>
                <a:ea typeface="Helvetica"/>
                <a:cs typeface="Helvetica"/>
              </a:rPr>
              <a:t> and Petrovich Z. Episcleral radioactive plaque therapy: initial clinical experience with 56 patients. </a:t>
            </a:r>
            <a:r>
              <a:rPr lang="en-US" sz="1000" i="1">
                <a:latin typeface="Helvetica"/>
                <a:ea typeface="Helvetica"/>
                <a:cs typeface="Helvetica"/>
              </a:rPr>
              <a:t>Amer. J. Clin. Oncology</a:t>
            </a:r>
            <a:r>
              <a:rPr lang="en-US" sz="1000">
                <a:latin typeface="Helvetica"/>
                <a:ea typeface="Helvetica"/>
                <a:cs typeface="Helvetica"/>
              </a:rPr>
              <a:t>  13:185-190,1990.</a:t>
            </a:r>
          </a:p>
          <a:p>
            <a:endParaRPr lang="en-US" sz="1000">
              <a:latin typeface="Helvetica"/>
              <a:ea typeface="Helvetica"/>
              <a:cs typeface="Helvetica"/>
            </a:endParaRPr>
          </a:p>
          <a:p>
            <a:r>
              <a:rPr lang="en-US" sz="1000">
                <a:latin typeface="Helvetica"/>
                <a:ea typeface="Helvetica"/>
                <a:cs typeface="Helvetica"/>
              </a:rPr>
              <a:t>Petrovich Z, Liggett PE, Luxton G, Lean E, Langholz B and </a:t>
            </a:r>
            <a:r>
              <a:rPr lang="en-US" sz="1000" b="1">
                <a:latin typeface="Helvetica"/>
                <a:ea typeface="Helvetica"/>
                <a:cs typeface="Helvetica"/>
              </a:rPr>
              <a:t>Astrahan MA</a:t>
            </a:r>
            <a:r>
              <a:rPr lang="en-US" sz="1000">
                <a:latin typeface="Helvetica"/>
                <a:ea typeface="Helvetica"/>
                <a:cs typeface="Helvetica"/>
              </a:rPr>
              <a:t>. Radioactive plaque therapy in the management of primary malignant ocular melanoma: An overview. </a:t>
            </a:r>
            <a:r>
              <a:rPr lang="en-US" sz="1000" i="1">
                <a:latin typeface="Helvetica"/>
                <a:ea typeface="Helvetica"/>
                <a:cs typeface="Helvetica"/>
              </a:rPr>
              <a:t>Endocurietherapy, Hyperthermia Oncology,</a:t>
            </a:r>
            <a:r>
              <a:rPr lang="en-US" sz="1000">
                <a:latin typeface="Helvetica"/>
                <a:ea typeface="Helvetica"/>
                <a:cs typeface="Helvetica"/>
              </a:rPr>
              <a:t> 6: 131-141, 1990.</a:t>
            </a:r>
          </a:p>
          <a:p>
            <a:endParaRPr lang="en-US" sz="1000">
              <a:latin typeface="Helvetica"/>
              <a:ea typeface="Helvetica"/>
              <a:cs typeface="Helvetica"/>
            </a:endParaRPr>
          </a:p>
          <a:p>
            <a:r>
              <a:rPr lang="en-US" sz="1000" b="1">
                <a:latin typeface="Helvetica"/>
                <a:ea typeface="Helvetica"/>
                <a:cs typeface="Helvetica"/>
              </a:rPr>
              <a:t>Astrahan M</a:t>
            </a:r>
            <a:r>
              <a:rPr lang="en-US" sz="1000">
                <a:latin typeface="Helvetica"/>
                <a:ea typeface="Helvetica"/>
                <a:cs typeface="Helvetica"/>
              </a:rPr>
              <a:t>, Luxton G, Jozsef G, Liggett P and Petrovich Z. Optimization of I-125 ophthalmic plaque brachytherapy. </a:t>
            </a:r>
            <a:r>
              <a:rPr lang="en-US" sz="1000" i="1">
                <a:latin typeface="Helvetica"/>
                <a:ea typeface="Helvetica"/>
                <a:cs typeface="Helvetica"/>
              </a:rPr>
              <a:t>Medical Physics</a:t>
            </a:r>
            <a:r>
              <a:rPr lang="en-US" sz="1000">
                <a:latin typeface="Helvetica"/>
                <a:ea typeface="Helvetica"/>
                <a:cs typeface="Helvetica"/>
              </a:rPr>
              <a:t> 17:1053-1057, 1990.</a:t>
            </a:r>
          </a:p>
          <a:p>
            <a:endParaRPr lang="en-US" sz="1000">
              <a:latin typeface="Helvetica"/>
              <a:ea typeface="Helvetica"/>
              <a:cs typeface="Helvetica"/>
            </a:endParaRPr>
          </a:p>
          <a:p>
            <a:r>
              <a:rPr lang="en-US" sz="1000">
                <a:latin typeface="Helvetica"/>
                <a:ea typeface="Helvetica"/>
                <a:cs typeface="Helvetica"/>
              </a:rPr>
              <a:t>Liggett PE, Ma C, </a:t>
            </a:r>
            <a:r>
              <a:rPr lang="en-US" sz="1000" b="1">
                <a:latin typeface="Helvetica"/>
                <a:ea typeface="Helvetica"/>
                <a:cs typeface="Helvetica"/>
              </a:rPr>
              <a:t>Astrahan MA</a:t>
            </a:r>
            <a:r>
              <a:rPr lang="en-US" sz="1000">
                <a:latin typeface="Helvetica"/>
                <a:ea typeface="Helvetica"/>
                <a:cs typeface="Helvetica"/>
              </a:rPr>
              <a:t>, Pince KJ, Green R, McDonnell J and Petrovich Z. Combined localized current field hyperthermia and irradiation for intraocular tumors. </a:t>
            </a:r>
            <a:r>
              <a:rPr lang="en-US" sz="1000" i="1">
                <a:latin typeface="Helvetica"/>
                <a:ea typeface="Helvetica"/>
                <a:cs typeface="Helvetica"/>
              </a:rPr>
              <a:t>Ophthalmol</a:t>
            </a:r>
            <a:r>
              <a:rPr lang="en-US" sz="1000">
                <a:latin typeface="Helvetica"/>
                <a:ea typeface="Helvetica"/>
                <a:cs typeface="Helvetica"/>
              </a:rPr>
              <a:t> 98:1830-1836, 1991.</a:t>
            </a:r>
          </a:p>
          <a:p>
            <a:endParaRPr lang="en-US" sz="1000">
              <a:latin typeface="Helvetica"/>
              <a:ea typeface="Helvetica"/>
              <a:cs typeface="Helvetica"/>
            </a:endParaRPr>
          </a:p>
          <a:p>
            <a:r>
              <a:rPr lang="en-US" sz="1000">
                <a:latin typeface="Helvetica"/>
                <a:ea typeface="Helvetica"/>
                <a:cs typeface="Helvetica"/>
              </a:rPr>
              <a:t>Petrovich Z, </a:t>
            </a:r>
            <a:r>
              <a:rPr lang="en-US" sz="1000" b="1">
                <a:latin typeface="Helvetica"/>
                <a:ea typeface="Helvetica"/>
                <a:cs typeface="Helvetica"/>
              </a:rPr>
              <a:t>Astrahan M</a:t>
            </a:r>
            <a:r>
              <a:rPr lang="en-US" sz="1000">
                <a:latin typeface="Helvetica"/>
                <a:ea typeface="Helvetica"/>
                <a:cs typeface="Helvetica"/>
              </a:rPr>
              <a:t>, Luxton G, Green R, Langholz B and Liggett P. Episcleral plaque thermoradiotherapy in patients with choroidal melanoma. </a:t>
            </a:r>
            <a:r>
              <a:rPr lang="en-US" sz="1000" i="1">
                <a:latin typeface="Helvetica"/>
                <a:ea typeface="Helvetica"/>
                <a:cs typeface="Helvetica"/>
              </a:rPr>
              <a:t>International Journal of Radiation Oncology, Biology, Physics</a:t>
            </a:r>
            <a:r>
              <a:rPr lang="en-US" sz="1000">
                <a:latin typeface="Helvetica"/>
                <a:ea typeface="Helvetica"/>
                <a:cs typeface="Helvetica"/>
              </a:rPr>
              <a:t>  23:599-603, 1992.</a:t>
            </a:r>
          </a:p>
          <a:p>
            <a:r>
              <a:rPr lang="en-US" sz="1000">
                <a:latin typeface="Helvetica"/>
                <a:ea typeface="Helvetica"/>
                <a:cs typeface="Helvetica"/>
              </a:rPr>
              <a:t> </a:t>
            </a:r>
          </a:p>
          <a:p>
            <a:r>
              <a:rPr lang="en-US" sz="1000">
                <a:latin typeface="Helvetica"/>
                <a:ea typeface="Helvetica"/>
                <a:cs typeface="Helvetica"/>
              </a:rPr>
              <a:t>Petrovich Z, Luxton G, Langholz B, </a:t>
            </a:r>
            <a:r>
              <a:rPr lang="en-US" sz="1000" b="1">
                <a:latin typeface="Helvetica"/>
                <a:ea typeface="Helvetica"/>
                <a:cs typeface="Helvetica"/>
              </a:rPr>
              <a:t>Astrahan MA</a:t>
            </a:r>
            <a:r>
              <a:rPr lang="en-US" sz="1000">
                <a:latin typeface="Helvetica"/>
                <a:ea typeface="Helvetica"/>
                <a:cs typeface="Helvetica"/>
              </a:rPr>
              <a:t> and Liggett PE. Episcleral plaque radiotherapy in the treatment of uveal melanomas.  </a:t>
            </a:r>
            <a:r>
              <a:rPr lang="en-US" sz="1000" i="1">
                <a:latin typeface="Helvetica"/>
                <a:ea typeface="Helvetica"/>
                <a:cs typeface="Helvetica"/>
              </a:rPr>
              <a:t>Int J Radiat Oncol Biol Phys</a:t>
            </a:r>
            <a:r>
              <a:rPr lang="en-US" sz="1000">
                <a:latin typeface="Helvetica"/>
                <a:ea typeface="Helvetica"/>
                <a:cs typeface="Helvetica"/>
              </a:rPr>
              <a:t> 24:247-251, 1992.</a:t>
            </a:r>
          </a:p>
          <a:p>
            <a:r>
              <a:rPr lang="en-US" sz="1000">
                <a:latin typeface="Helvetica"/>
                <a:ea typeface="Helvetica"/>
                <a:cs typeface="Helvetica"/>
              </a:rPr>
              <a:t> </a:t>
            </a:r>
          </a:p>
          <a:p>
            <a:r>
              <a:rPr lang="en-US" sz="1000">
                <a:latin typeface="Helvetica"/>
                <a:ea typeface="Helvetica"/>
                <a:cs typeface="Helvetica"/>
              </a:rPr>
              <a:t>Evans MDC, </a:t>
            </a:r>
            <a:r>
              <a:rPr lang="en-US" sz="1000" b="1">
                <a:latin typeface="Helvetica"/>
                <a:ea typeface="Helvetica"/>
                <a:cs typeface="Helvetica"/>
              </a:rPr>
              <a:t>Astrahan MA</a:t>
            </a:r>
            <a:r>
              <a:rPr lang="en-US" sz="1000">
                <a:latin typeface="Helvetica"/>
                <a:ea typeface="Helvetica"/>
                <a:cs typeface="Helvetica"/>
              </a:rPr>
              <a:t>, and Bate R. Tumor localization using fundus view photography for episcleral plaque therapy. </a:t>
            </a:r>
            <a:r>
              <a:rPr lang="en-US" sz="1000" i="1">
                <a:latin typeface="Helvetica"/>
                <a:ea typeface="Helvetica"/>
                <a:cs typeface="Helvetica"/>
              </a:rPr>
              <a:t>Medical Physics</a:t>
            </a:r>
            <a:r>
              <a:rPr lang="en-US" sz="1000">
                <a:latin typeface="Helvetica"/>
                <a:ea typeface="Helvetica"/>
                <a:cs typeface="Helvetica"/>
              </a:rPr>
              <a:t> 20:769-775, 1993.</a:t>
            </a:r>
          </a:p>
          <a:p>
            <a:endParaRPr lang="en-US" sz="1000">
              <a:latin typeface="Helvetica"/>
              <a:ea typeface="Helvetica"/>
              <a:cs typeface="Helvetica"/>
            </a:endParaRPr>
          </a:p>
          <a:p>
            <a:r>
              <a:rPr lang="en-US" sz="1000">
                <a:latin typeface="Helvetica"/>
                <a:ea typeface="Helvetica"/>
                <a:cs typeface="Helvetica"/>
              </a:rPr>
              <a:t>Petrovich Z, Pike M, </a:t>
            </a:r>
            <a:r>
              <a:rPr lang="en-US" sz="1000" b="1">
                <a:latin typeface="Helvetica"/>
                <a:ea typeface="Helvetica"/>
                <a:cs typeface="Helvetica"/>
              </a:rPr>
              <a:t>Astrahan MA</a:t>
            </a:r>
            <a:r>
              <a:rPr lang="en-US" sz="1000">
                <a:latin typeface="Helvetica"/>
                <a:ea typeface="Helvetica"/>
                <a:cs typeface="Helvetica"/>
              </a:rPr>
              <a:t>, Luxton G, Murphree AL and  Liggett PE. Episcleral plaque thermoradiotherapy. </a:t>
            </a:r>
            <a:r>
              <a:rPr lang="en-US" sz="1000" i="1">
                <a:latin typeface="Helvetica"/>
                <a:ea typeface="Helvetica"/>
                <a:cs typeface="Helvetica"/>
              </a:rPr>
              <a:t>Am J Clin Oncol</a:t>
            </a:r>
            <a:r>
              <a:rPr lang="en-US" sz="1000">
                <a:latin typeface="Helvetica"/>
                <a:ea typeface="Helvetica"/>
                <a:cs typeface="Helvetica"/>
              </a:rPr>
              <a:t> 19:207-211, 1996.</a:t>
            </a:r>
          </a:p>
          <a:p>
            <a:endParaRPr lang="en-US" sz="1000">
              <a:latin typeface="Helvetica"/>
              <a:ea typeface="Helvetica"/>
              <a:cs typeface="Helvetica"/>
            </a:endParaRPr>
          </a:p>
          <a:p>
            <a:r>
              <a:rPr lang="en-US" sz="1000" b="1">
                <a:latin typeface="Helvetica"/>
                <a:ea typeface="Helvetica"/>
                <a:cs typeface="Helvetica"/>
              </a:rPr>
              <a:t>Astrahan MA</a:t>
            </a:r>
            <a:r>
              <a:rPr lang="en-US" sz="1000">
                <a:latin typeface="Helvetica"/>
                <a:ea typeface="Helvetica"/>
                <a:cs typeface="Helvetica"/>
              </a:rPr>
              <a:t>, Luxton G, Pu Q and Petrovich Z. Conformal Episcleral Plaque Therapy. </a:t>
            </a:r>
            <a:r>
              <a:rPr lang="en-US" sz="1000" i="1">
                <a:latin typeface="Helvetica"/>
                <a:ea typeface="Helvetica"/>
                <a:cs typeface="Helvetica"/>
              </a:rPr>
              <a:t>International Journal of Radiation Oncology, Biology, Physics</a:t>
            </a:r>
            <a:r>
              <a:rPr lang="en-US" sz="1000">
                <a:latin typeface="Helvetica"/>
                <a:ea typeface="Helvetica"/>
                <a:cs typeface="Helvetica"/>
              </a:rPr>
              <a:t>  39:505-519, 1997. </a:t>
            </a:r>
          </a:p>
          <a:p>
            <a:endParaRPr lang="en-US" sz="1000" b="1">
              <a:latin typeface="Helvetica"/>
              <a:ea typeface="Helvetica"/>
              <a:cs typeface="Helvetica"/>
            </a:endParaRPr>
          </a:p>
          <a:p>
            <a:r>
              <a:rPr lang="en-US" sz="1000" b="1">
                <a:latin typeface="Helvetica"/>
                <a:ea typeface="Helvetica"/>
                <a:cs typeface="Helvetica"/>
              </a:rPr>
              <a:t>Astrahan M</a:t>
            </a:r>
            <a:r>
              <a:rPr lang="en-US" sz="1000">
                <a:latin typeface="Helvetica"/>
                <a:ea typeface="Helvetica"/>
                <a:cs typeface="Helvetica"/>
              </a:rPr>
              <a:t>. A patch source model for treatment planning of ruthenium ophthalmic applicators. </a:t>
            </a:r>
            <a:r>
              <a:rPr lang="en-US" sz="1000" i="1">
                <a:latin typeface="Helvetica"/>
                <a:ea typeface="Helvetica"/>
                <a:cs typeface="Helvetica"/>
              </a:rPr>
              <a:t>Medical Physics</a:t>
            </a:r>
            <a:r>
              <a:rPr lang="en-US" sz="1000">
                <a:latin typeface="Helvetica"/>
                <a:ea typeface="Helvetica"/>
                <a:cs typeface="Helvetica"/>
              </a:rPr>
              <a:t>  30(6):1219-1228, 2003. </a:t>
            </a:r>
          </a:p>
          <a:p>
            <a:endParaRPr lang="en-US" sz="1000" b="1">
              <a:latin typeface="Helvetica"/>
              <a:ea typeface="Helvetica"/>
              <a:cs typeface="Helvetica"/>
            </a:endParaRPr>
          </a:p>
          <a:p>
            <a:r>
              <a:rPr lang="en-US" sz="1000" b="1">
                <a:latin typeface="Helvetica"/>
                <a:ea typeface="Helvetica"/>
                <a:cs typeface="Helvetica"/>
              </a:rPr>
              <a:t>Astrahan M</a:t>
            </a:r>
            <a:r>
              <a:rPr lang="en-US" sz="1000">
                <a:latin typeface="Helvetica"/>
                <a:ea typeface="Helvetica"/>
                <a:cs typeface="Helvetica"/>
              </a:rPr>
              <a:t>. Improved treatment planning for COMS eye plaques, </a:t>
            </a:r>
            <a:r>
              <a:rPr lang="en-US" sz="1000" i="1">
                <a:latin typeface="Helvetica"/>
                <a:ea typeface="Helvetica"/>
                <a:cs typeface="Helvetica"/>
              </a:rPr>
              <a:t>International Journal of Radiation Oncology, Biology, Physics,</a:t>
            </a:r>
            <a:r>
              <a:rPr lang="en-US" sz="1000">
                <a:latin typeface="Helvetica"/>
                <a:ea typeface="Helvetica"/>
                <a:cs typeface="Helvetica"/>
              </a:rPr>
              <a:t>  </a:t>
            </a:r>
            <a:r>
              <a:rPr lang="en-US" sz="1000" i="1">
                <a:latin typeface="Helvetica"/>
                <a:ea typeface="Helvetica"/>
                <a:cs typeface="Helvetica"/>
              </a:rPr>
              <a:t> </a:t>
            </a:r>
            <a:r>
              <a:rPr lang="en-US" sz="1000">
                <a:latin typeface="Helvetica"/>
                <a:ea typeface="Helvetica"/>
                <a:cs typeface="Helvetica"/>
              </a:rPr>
              <a:t>61(4):1227-1242, 2005.</a:t>
            </a:r>
          </a:p>
          <a:p>
            <a:endParaRPr lang="en-US" sz="1000">
              <a:latin typeface="Helvetica"/>
              <a:ea typeface="Helvetica"/>
              <a:cs typeface="Helvetica"/>
            </a:endParaRPr>
          </a:p>
          <a:p>
            <a:r>
              <a:rPr lang="en-US" sz="1000" b="1">
                <a:latin typeface="Helvetica"/>
                <a:ea typeface="Helvetica"/>
                <a:cs typeface="Helvetica"/>
              </a:rPr>
              <a:t>Astrahan M</a:t>
            </a:r>
            <a:r>
              <a:rPr lang="en-US" sz="1000">
                <a:latin typeface="Helvetica"/>
                <a:ea typeface="Helvetica"/>
                <a:cs typeface="Helvetica"/>
              </a:rPr>
              <a:t>, Szechter A and Finger P. Design and Dosimetric Considerations of a Modified COMS Plaque: The reusable seed-guide insert. </a:t>
            </a:r>
            <a:r>
              <a:rPr lang="en-US" sz="1000" i="1">
                <a:latin typeface="Helvetica"/>
                <a:ea typeface="Helvetica"/>
                <a:cs typeface="Helvetica"/>
              </a:rPr>
              <a:t>Medical Physics</a:t>
            </a:r>
            <a:r>
              <a:rPr lang="en-US" sz="1000">
                <a:latin typeface="Helvetica"/>
                <a:ea typeface="Helvetica"/>
                <a:cs typeface="Helvetica"/>
              </a:rPr>
              <a:t>  32(8), 2706-2716, 2005. </a:t>
            </a:r>
          </a:p>
        </p:txBody>
      </p:sp>
    </p:spTree>
    <p:extLst>
      <p:ext uri="{BB962C8B-B14F-4D97-AF65-F5344CB8AC3E}">
        <p14:creationId xmlns:p14="http://schemas.microsoft.com/office/powerpoint/2010/main" val="2284056713"/>
      </p:ext>
    </p:extLst>
  </p:cSld>
  <p:clrMapOvr>
    <a:masterClrMapping/>
  </p:clrMapOvr>
  <p:transition xmlns:p14="http://schemas.microsoft.com/office/powerpoint/2010/main" spd="med" advTm="2000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15362" name="Title 1"/>
          <p:cNvSpPr>
            <a:spLocks noGrp="1"/>
          </p:cNvSpPr>
          <p:nvPr>
            <p:ph type="ctrTitle"/>
          </p:nvPr>
        </p:nvSpPr>
        <p:spPr>
          <a:xfrm>
            <a:off x="112713" y="100013"/>
            <a:ext cx="8872537" cy="1533525"/>
          </a:xfrm>
        </p:spPr>
        <p:txBody>
          <a:bodyPr/>
          <a:lstStyle/>
          <a:p>
            <a:pPr eaLnBrk="1" hangingPunct="1"/>
            <a:r>
              <a:rPr lang="en-US" sz="3600" b="1">
                <a:cs typeface="Helvetica"/>
              </a:rPr>
              <a:t>Image Based Conformal Treatment Planning for Intraocular Tumors</a:t>
            </a:r>
          </a:p>
        </p:txBody>
      </p:sp>
      <p:sp>
        <p:nvSpPr>
          <p:cNvPr id="6" name="TextBox 5"/>
          <p:cNvSpPr txBox="1"/>
          <p:nvPr/>
        </p:nvSpPr>
        <p:spPr>
          <a:xfrm>
            <a:off x="604838" y="2116183"/>
            <a:ext cx="7861300" cy="1323439"/>
          </a:xfrm>
          <a:prstGeom prst="rect">
            <a:avLst/>
          </a:prstGeom>
          <a:noFill/>
        </p:spPr>
        <p:txBody>
          <a:bodyPr>
            <a:spAutoFit/>
          </a:bodyPr>
          <a:lstStyle/>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CT and MR imaging alone do not have the resolution required for conformal treatment of intraocular tumors.</a:t>
            </a:r>
          </a:p>
          <a:p>
            <a:pPr marL="342900" indent="-342900" fontAlgn="auto">
              <a:spcBef>
                <a:spcPts val="0"/>
              </a:spcBef>
              <a:spcAft>
                <a:spcPts val="0"/>
              </a:spcAft>
              <a:buFont typeface="Arial"/>
              <a:buChar char="•"/>
              <a:defRPr/>
            </a:pPr>
            <a:endParaRPr lang="en-US" sz="20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A method for delivering conformal treatment is also required.</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alphaModFix amt="7000"/>
          </a:blip>
          <a:stretch>
            <a:fillRect/>
          </a:stretch>
        </p:blipFill>
        <p:spPr>
          <a:xfrm>
            <a:off x="8331200" y="6069720"/>
            <a:ext cx="812800" cy="812800"/>
          </a:xfrm>
          <a:prstGeom prst="rect">
            <a:avLst/>
          </a:prstGeom>
        </p:spPr>
      </p:pic>
    </p:spTree>
  </p:cSld>
  <p:clrMapOvr>
    <a:masterClrMapping/>
  </p:clrMapOvr>
  <p:transition xmlns:p14="http://schemas.microsoft.com/office/powerpoint/2010/main" spd="med" advTm="5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15362" name="Title 1"/>
          <p:cNvSpPr>
            <a:spLocks noGrp="1"/>
          </p:cNvSpPr>
          <p:nvPr>
            <p:ph type="ctrTitle"/>
          </p:nvPr>
        </p:nvSpPr>
        <p:spPr>
          <a:xfrm>
            <a:off x="112713" y="100013"/>
            <a:ext cx="8872537" cy="1533525"/>
          </a:xfrm>
        </p:spPr>
        <p:txBody>
          <a:bodyPr/>
          <a:lstStyle/>
          <a:p>
            <a:pPr eaLnBrk="1" hangingPunct="1"/>
            <a:r>
              <a:rPr lang="en-US" sz="3600" b="1">
                <a:cs typeface="Helvetica"/>
              </a:rPr>
              <a:t>Image Based Conformal Treatment Planning for Intraocular Tumors</a:t>
            </a:r>
          </a:p>
        </p:txBody>
      </p:sp>
      <p:sp>
        <p:nvSpPr>
          <p:cNvPr id="6" name="TextBox 5"/>
          <p:cNvSpPr txBox="1"/>
          <p:nvPr/>
        </p:nvSpPr>
        <p:spPr>
          <a:xfrm>
            <a:off x="604838" y="2116183"/>
            <a:ext cx="7861300" cy="1015663"/>
          </a:xfrm>
          <a:prstGeom prst="rect">
            <a:avLst/>
          </a:prstGeom>
          <a:noFill/>
        </p:spPr>
        <p:txBody>
          <a:bodyPr>
            <a:spAutoFit/>
          </a:bodyPr>
          <a:lstStyle/>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Conformal planning of intraocular tumors requires a 3D fusion of imaging modalities including fundus photograhy, CT (or MR), and ultrasound.</a:t>
            </a:r>
          </a:p>
        </p:txBody>
      </p:sp>
      <p:pic>
        <p:nvPicPr>
          <p:cNvPr id="4" name="Picture 1" descr="Screen shot 2011-09-19 at 3.57.3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4569" y="4394207"/>
            <a:ext cx="1602169" cy="188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creen shot 2011-09-19 at 3.13.1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713" y="4394207"/>
            <a:ext cx="1891688" cy="184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rame.20"/>
          <p:cNvPicPr>
            <a:picLocks noChangeAspect="1"/>
          </p:cNvPicPr>
          <p:nvPr/>
        </p:nvPicPr>
        <p:blipFill rotWithShape="1">
          <a:blip r:embed="rId7">
            <a:extLst>
              <a:ext uri="{28A0092B-C50C-407E-A947-70E740481C1C}">
                <a14:useLocalDpi xmlns:a14="http://schemas.microsoft.com/office/drawing/2010/main" val="0"/>
              </a:ext>
            </a:extLst>
          </a:blip>
          <a:srcRect l="17150" r="14501" b="8307"/>
          <a:stretch/>
        </p:blipFill>
        <p:spPr>
          <a:xfrm>
            <a:off x="7017793" y="4338845"/>
            <a:ext cx="1924257" cy="1936102"/>
          </a:xfrm>
          <a:prstGeom prst="rect">
            <a:avLst/>
          </a:prstGeom>
        </p:spPr>
      </p:pic>
      <p:sp>
        <p:nvSpPr>
          <p:cNvPr id="15" name="TextBox 14"/>
          <p:cNvSpPr txBox="1"/>
          <p:nvPr/>
        </p:nvSpPr>
        <p:spPr>
          <a:xfrm>
            <a:off x="4471463" y="4958640"/>
            <a:ext cx="424315" cy="584776"/>
          </a:xfrm>
          <a:prstGeom prst="rect">
            <a:avLst/>
          </a:prstGeom>
          <a:noFill/>
        </p:spPr>
        <p:txBody>
          <a:bodyPr wrap="none" rtlCol="0">
            <a:spAutoFit/>
          </a:bodyPr>
          <a:lstStyle/>
          <a:p>
            <a:r>
              <a:rPr lang="en-US" sz="3200">
                <a:solidFill>
                  <a:schemeClr val="bg1"/>
                </a:solidFill>
                <a:latin typeface="Helvetica"/>
                <a:ea typeface="Helvetica"/>
                <a:cs typeface="Helvetica"/>
              </a:rPr>
              <a:t>+</a:t>
            </a:r>
          </a:p>
        </p:txBody>
      </p:sp>
      <p:sp>
        <p:nvSpPr>
          <p:cNvPr id="17" name="TextBox 16"/>
          <p:cNvSpPr txBox="1"/>
          <p:nvPr/>
        </p:nvSpPr>
        <p:spPr>
          <a:xfrm>
            <a:off x="2104975" y="4958640"/>
            <a:ext cx="424315" cy="584776"/>
          </a:xfrm>
          <a:prstGeom prst="rect">
            <a:avLst/>
          </a:prstGeom>
          <a:noFill/>
        </p:spPr>
        <p:txBody>
          <a:bodyPr wrap="none" rtlCol="0">
            <a:spAutoFit/>
          </a:bodyPr>
          <a:lstStyle/>
          <a:p>
            <a:r>
              <a:rPr lang="en-US" sz="3200">
                <a:solidFill>
                  <a:schemeClr val="bg1"/>
                </a:solidFill>
                <a:latin typeface="Helvetica"/>
                <a:ea typeface="Helvetica"/>
                <a:cs typeface="Helvetica"/>
              </a:rPr>
              <a:t>+</a:t>
            </a:r>
          </a:p>
        </p:txBody>
      </p:sp>
      <p:sp>
        <p:nvSpPr>
          <p:cNvPr id="19" name="TextBox 18"/>
          <p:cNvSpPr txBox="1"/>
          <p:nvPr/>
        </p:nvSpPr>
        <p:spPr>
          <a:xfrm>
            <a:off x="6588573" y="4958640"/>
            <a:ext cx="424315" cy="584776"/>
          </a:xfrm>
          <a:prstGeom prst="rect">
            <a:avLst/>
          </a:prstGeom>
          <a:noFill/>
        </p:spPr>
        <p:txBody>
          <a:bodyPr wrap="none" rtlCol="0">
            <a:spAutoFit/>
          </a:bodyPr>
          <a:lstStyle/>
          <a:p>
            <a:r>
              <a:rPr lang="en-US" sz="3200">
                <a:solidFill>
                  <a:schemeClr val="bg1"/>
                </a:solidFill>
                <a:latin typeface="Helvetica"/>
                <a:ea typeface="Helvetica"/>
                <a:cs typeface="Helvetica"/>
              </a:rPr>
              <a:t>=</a:t>
            </a:r>
          </a:p>
        </p:txBody>
      </p:sp>
      <p:sp>
        <p:nvSpPr>
          <p:cNvPr id="16" name="TextBox 15"/>
          <p:cNvSpPr txBox="1"/>
          <p:nvPr/>
        </p:nvSpPr>
        <p:spPr>
          <a:xfrm>
            <a:off x="155914" y="3844800"/>
            <a:ext cx="8829336" cy="369332"/>
          </a:xfrm>
          <a:prstGeom prst="rect">
            <a:avLst/>
          </a:prstGeom>
          <a:noFill/>
        </p:spPr>
        <p:txBody>
          <a:bodyPr wrap="square" rtlCol="0">
            <a:spAutoFit/>
          </a:bodyPr>
          <a:lstStyle/>
          <a:p>
            <a:r>
              <a:rPr lang="en-US">
                <a:latin typeface="Helvetica"/>
                <a:ea typeface="Helvetica"/>
                <a:cs typeface="Helvetica"/>
              </a:rPr>
              <a:t>    </a:t>
            </a:r>
            <a:r>
              <a:rPr lang="en-US" sz="1600">
                <a:latin typeface="Helvetica"/>
                <a:ea typeface="Helvetica"/>
                <a:cs typeface="Helvetica"/>
              </a:rPr>
              <a:t>Fundus Photos                            CT                           Ultrasound                         3D Model</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alphaModFix amt="7000"/>
          </a:blip>
          <a:stretch>
            <a:fillRect/>
          </a:stretch>
        </p:blipFill>
        <p:spPr>
          <a:xfrm>
            <a:off x="8331200" y="6061080"/>
            <a:ext cx="812800" cy="812800"/>
          </a:xfrm>
          <a:prstGeom prst="rect">
            <a:avLst/>
          </a:prstGeom>
        </p:spPr>
      </p:pic>
      <p:pic>
        <p:nvPicPr>
          <p:cNvPr id="7" name="Picture 3" descr="Screen shot 2011-09-19 at 3.11.27 PM.png"/>
          <p:cNvPicPr>
            <a:picLocks noChangeAspect="1"/>
          </p:cNvPicPr>
          <p:nvPr/>
        </p:nvPicPr>
        <p:blipFill rotWithShape="1">
          <a:blip r:embed="rId9">
            <a:extLst>
              <a:ext uri="{28A0092B-C50C-407E-A947-70E740481C1C}">
                <a14:useLocalDpi xmlns:a14="http://schemas.microsoft.com/office/drawing/2010/main" val="0"/>
              </a:ext>
            </a:extLst>
          </a:blip>
          <a:srcRect l="27886" t="16282" r="26379" b="14986"/>
          <a:stretch/>
        </p:blipFill>
        <p:spPr bwMode="auto">
          <a:xfrm>
            <a:off x="2617828" y="4394207"/>
            <a:ext cx="1745711" cy="188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904141"/>
      </p:ext>
    </p:extLst>
  </p:cSld>
  <p:clrMapOvr>
    <a:masterClrMapping/>
  </p:clrMapOvr>
  <p:transition xmlns:p14="http://schemas.microsoft.com/office/powerpoint/2010/main" spd="med" advTm="2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15362" name="Title 1"/>
          <p:cNvSpPr>
            <a:spLocks noGrp="1"/>
          </p:cNvSpPr>
          <p:nvPr>
            <p:ph type="ctrTitle"/>
          </p:nvPr>
        </p:nvSpPr>
        <p:spPr>
          <a:xfrm>
            <a:off x="112713" y="100013"/>
            <a:ext cx="8872537" cy="1533525"/>
          </a:xfrm>
        </p:spPr>
        <p:txBody>
          <a:bodyPr/>
          <a:lstStyle/>
          <a:p>
            <a:pPr eaLnBrk="1" hangingPunct="1"/>
            <a:r>
              <a:rPr lang="en-US" sz="3600" b="1">
                <a:cs typeface="Helvetica"/>
              </a:rPr>
              <a:t>Image Based Conformal Treatment Planning for Intraocular Tumors</a:t>
            </a:r>
          </a:p>
        </p:txBody>
      </p:sp>
      <p:sp>
        <p:nvSpPr>
          <p:cNvPr id="6" name="TextBox 5"/>
          <p:cNvSpPr txBox="1"/>
          <p:nvPr/>
        </p:nvSpPr>
        <p:spPr>
          <a:xfrm>
            <a:off x="604838" y="2116183"/>
            <a:ext cx="8190336" cy="3785652"/>
          </a:xfrm>
          <a:prstGeom prst="rect">
            <a:avLst/>
          </a:prstGeom>
          <a:noFill/>
        </p:spPr>
        <p:txBody>
          <a:bodyPr wrap="square">
            <a:spAutoFit/>
          </a:bodyPr>
          <a:lstStyle/>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Image based planning for 3D conformal treatment of intraocular tumors using eye plaques is not new.</a:t>
            </a:r>
          </a:p>
          <a:p>
            <a:pPr marL="342900" indent="-342900" fontAlgn="auto">
              <a:spcBef>
                <a:spcPts val="0"/>
              </a:spcBef>
              <a:spcAft>
                <a:spcPts val="0"/>
              </a:spcAft>
              <a:buFont typeface="Arial"/>
              <a:buChar char="•"/>
              <a:defRPr/>
            </a:pPr>
            <a:endParaRPr lang="en-US" sz="20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The software component (Plaque Simulator™) was developed by Eye Physics founder Prof. Emeritus Melvin Astrahan, PhD, DABR at the University of Southern California (USC) Keck School of Medicine </a:t>
            </a:r>
            <a:r>
              <a:rPr lang="en-US" sz="2000" i="1">
                <a:solidFill>
                  <a:schemeClr val="bg1"/>
                </a:solidFill>
                <a:latin typeface="Helvetica"/>
                <a:ea typeface="Helvetica"/>
                <a:cs typeface="Helvetica"/>
              </a:rPr>
              <a:t>ca. </a:t>
            </a:r>
            <a:r>
              <a:rPr lang="en-US" sz="2000">
                <a:solidFill>
                  <a:schemeClr val="bg1"/>
                </a:solidFill>
                <a:latin typeface="Helvetica"/>
                <a:ea typeface="Helvetica"/>
                <a:cs typeface="Helvetica"/>
              </a:rPr>
              <a:t>1990.</a:t>
            </a:r>
          </a:p>
          <a:p>
            <a:pPr fontAlgn="auto">
              <a:spcBef>
                <a:spcPts val="0"/>
              </a:spcBef>
              <a:spcAft>
                <a:spcPts val="0"/>
              </a:spcAft>
              <a:defRPr/>
            </a:pPr>
            <a:endParaRPr lang="en-US" sz="20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Plaque Simulator™ was licensed from USC for international commercial distribution in 1994.</a:t>
            </a:r>
          </a:p>
          <a:p>
            <a:pPr marL="342900" indent="-342900" fontAlgn="auto">
              <a:spcBef>
                <a:spcPts val="0"/>
              </a:spcBef>
              <a:spcAft>
                <a:spcPts val="0"/>
              </a:spcAft>
              <a:buFont typeface="Arial"/>
              <a:buChar char="•"/>
              <a:defRPr/>
            </a:pPr>
            <a:endParaRPr lang="en-US" sz="20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There are many users of Plaque Simulator™ throughout the world.</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alphaModFix amt="6000"/>
          </a:blip>
          <a:stretch>
            <a:fillRect/>
          </a:stretch>
        </p:blipFill>
        <p:spPr>
          <a:xfrm>
            <a:off x="8331200" y="6045200"/>
            <a:ext cx="812800" cy="812800"/>
          </a:xfrm>
          <a:prstGeom prst="rect">
            <a:avLst/>
          </a:prstGeom>
        </p:spPr>
      </p:pic>
    </p:spTree>
    <p:extLst>
      <p:ext uri="{BB962C8B-B14F-4D97-AF65-F5344CB8AC3E}">
        <p14:creationId xmlns:p14="http://schemas.microsoft.com/office/powerpoint/2010/main" val="3637419402"/>
      </p:ext>
    </p:extLst>
  </p:cSld>
  <p:clrMapOvr>
    <a:masterClrMapping/>
  </p:clrMapOvr>
  <p:transition xmlns:p14="http://schemas.microsoft.com/office/powerpoint/2010/main" spd="med" advTm="40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pic>
        <p:nvPicPr>
          <p:cNvPr id="16386" name="Picture 1" descr="Screen shot 2011-09-19 at 3.13.1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3613" y="2606675"/>
            <a:ext cx="419417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130175" y="100013"/>
            <a:ext cx="8837613" cy="790575"/>
          </a:xfrm>
        </p:spPr>
        <p:txBody>
          <a:bodyPr/>
          <a:lstStyle/>
          <a:p>
            <a:pPr eaLnBrk="1" hangingPunct="1"/>
            <a:r>
              <a:rPr lang="en-US" sz="3600" b="1">
                <a:cs typeface="Helvetica"/>
              </a:rPr>
              <a:t>How Fundus Photography is Used</a:t>
            </a:r>
          </a:p>
        </p:txBody>
      </p:sp>
      <p:sp>
        <p:nvSpPr>
          <p:cNvPr id="6" name="TextBox 5"/>
          <p:cNvSpPr txBox="1"/>
          <p:nvPr/>
        </p:nvSpPr>
        <p:spPr>
          <a:xfrm>
            <a:off x="604837" y="1036638"/>
            <a:ext cx="5676195" cy="1231106"/>
          </a:xfrm>
          <a:prstGeom prst="rect">
            <a:avLst/>
          </a:prstGeom>
          <a:noFill/>
        </p:spPr>
        <p:txBody>
          <a:bodyPr wrap="square">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A collage of fundus photographs is used to map the tumor base and determine the location of the base with respect to easily identifiable retinal landmarks</a:t>
            </a:r>
            <a:r>
              <a:rPr lang="en-US" sz="2000">
                <a:solidFill>
                  <a:schemeClr val="bg1"/>
                </a:solidFill>
                <a:latin typeface="Helvetica"/>
                <a:ea typeface="Helvetica"/>
                <a:cs typeface="Helvetica"/>
              </a:rPr>
              <a:t>.</a:t>
            </a:r>
          </a:p>
        </p:txBody>
      </p:sp>
      <p:sp>
        <p:nvSpPr>
          <p:cNvPr id="16389" name="TextBox 4"/>
          <p:cNvSpPr txBox="1">
            <a:spLocks noChangeArrowheads="1"/>
          </p:cNvSpPr>
          <p:nvPr/>
        </p:nvSpPr>
        <p:spPr bwMode="auto">
          <a:xfrm>
            <a:off x="5334016" y="5532438"/>
            <a:ext cx="19811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latin typeface="Helvetica"/>
                <a:ea typeface="Helvetica"/>
                <a:cs typeface="Helvetica"/>
              </a:rPr>
              <a:t>Posterior Pole</a:t>
            </a:r>
          </a:p>
          <a:p>
            <a:pPr algn="ctr" eaLnBrk="1" hangingPunct="1"/>
            <a:r>
              <a:rPr lang="en-US" sz="1800">
                <a:latin typeface="Helvetica"/>
                <a:ea typeface="Helvetica"/>
                <a:cs typeface="Helvetica"/>
              </a:rPr>
              <a:t>(above the fovea)</a:t>
            </a:r>
          </a:p>
        </p:txBody>
      </p:sp>
      <p:sp>
        <p:nvSpPr>
          <p:cNvPr id="16390" name="TextBox 6"/>
          <p:cNvSpPr txBox="1">
            <a:spLocks noChangeArrowheads="1"/>
          </p:cNvSpPr>
          <p:nvPr/>
        </p:nvSpPr>
        <p:spPr bwMode="auto">
          <a:xfrm>
            <a:off x="7435850" y="5348288"/>
            <a:ext cx="1236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Helvetica"/>
                <a:ea typeface="Helvetica"/>
                <a:cs typeface="Helvetica"/>
              </a:rPr>
              <a:t>Optic Disc</a:t>
            </a:r>
          </a:p>
        </p:txBody>
      </p:sp>
      <p:sp>
        <p:nvSpPr>
          <p:cNvPr id="16391" name="TextBox 7"/>
          <p:cNvSpPr txBox="1">
            <a:spLocks noChangeArrowheads="1"/>
          </p:cNvSpPr>
          <p:nvPr/>
        </p:nvSpPr>
        <p:spPr bwMode="auto">
          <a:xfrm>
            <a:off x="6946900" y="3697288"/>
            <a:ext cx="843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Helvetica"/>
                <a:ea typeface="Helvetica"/>
                <a:cs typeface="Helvetica"/>
              </a:rPr>
              <a:t>Tumor</a:t>
            </a:r>
          </a:p>
        </p:txBody>
      </p:sp>
      <p:sp>
        <p:nvSpPr>
          <p:cNvPr id="12" name="TextBox 11"/>
          <p:cNvSpPr txBox="1"/>
          <p:nvPr/>
        </p:nvSpPr>
        <p:spPr>
          <a:xfrm>
            <a:off x="604838" y="2425235"/>
            <a:ext cx="4060825" cy="2862323"/>
          </a:xfrm>
          <a:prstGeom prst="rect">
            <a:avLst/>
          </a:prstGeom>
          <a:noFill/>
        </p:spPr>
        <p:txBody>
          <a:bodyPr>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The fundus collage can be calibrated by finding these same landmarks in 3D CT space.</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However, fundus photos do not provide the tumor height.</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Fundus photos are also not possible for anterior (e.g. ciliary body) tumors.</a:t>
            </a:r>
          </a:p>
        </p:txBody>
      </p:sp>
      <p:pic>
        <p:nvPicPr>
          <p:cNvPr id="2" name="Picture 1" descr="NIDEK Fundus Camer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2529" y="890588"/>
            <a:ext cx="2497040" cy="1644272"/>
          </a:xfrm>
          <a:prstGeom prst="rect">
            <a:avLst/>
          </a:prstGeom>
        </p:spPr>
      </p:pic>
      <p:sp>
        <p:nvSpPr>
          <p:cNvPr id="3" name="TextBox 2"/>
          <p:cNvSpPr txBox="1"/>
          <p:nvPr/>
        </p:nvSpPr>
        <p:spPr>
          <a:xfrm>
            <a:off x="6665357" y="2328299"/>
            <a:ext cx="2249334" cy="215444"/>
          </a:xfrm>
          <a:prstGeom prst="rect">
            <a:avLst/>
          </a:prstGeom>
          <a:noFill/>
        </p:spPr>
        <p:txBody>
          <a:bodyPr wrap="none" rtlCol="0">
            <a:spAutoFit/>
          </a:bodyPr>
          <a:lstStyle/>
          <a:p>
            <a:r>
              <a:rPr lang="en-US" sz="800">
                <a:latin typeface="Helvetica"/>
                <a:ea typeface="Helvetica"/>
                <a:cs typeface="Helvetica"/>
              </a:rPr>
              <a:t>Fundus camera photo courtesy of NIDEK Inc. </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alphaModFix amt="7000"/>
          </a:blip>
          <a:stretch>
            <a:fillRect/>
          </a:stretch>
        </p:blipFill>
        <p:spPr>
          <a:xfrm>
            <a:off x="8331200" y="6043938"/>
            <a:ext cx="812800" cy="812800"/>
          </a:xfrm>
          <a:prstGeom prst="rect">
            <a:avLst/>
          </a:prstGeom>
        </p:spPr>
      </p:pic>
    </p:spTree>
  </p:cSld>
  <p:clrMapOvr>
    <a:masterClrMapping/>
  </p:clrMapOvr>
  <p:transition xmlns:p14="http://schemas.microsoft.com/office/powerpoint/2010/main" spd="med" advTm="38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15" name="Rectangle 14"/>
          <p:cNvSpPr/>
          <p:nvPr/>
        </p:nvSpPr>
        <p:spPr>
          <a:xfrm>
            <a:off x="7342826" y="3095520"/>
            <a:ext cx="501714" cy="18144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a:endParaRPr>
          </a:p>
        </p:txBody>
      </p:sp>
      <p:sp>
        <p:nvSpPr>
          <p:cNvPr id="3" name="Rectangle 2"/>
          <p:cNvSpPr/>
          <p:nvPr/>
        </p:nvSpPr>
        <p:spPr>
          <a:xfrm>
            <a:off x="5995924" y="2756160"/>
            <a:ext cx="501714" cy="18144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a:endParaRPr>
          </a:p>
        </p:txBody>
      </p:sp>
      <p:sp>
        <p:nvSpPr>
          <p:cNvPr id="17410" name="Title 1"/>
          <p:cNvSpPr>
            <a:spLocks noGrp="1"/>
          </p:cNvSpPr>
          <p:nvPr>
            <p:ph type="ctrTitle"/>
          </p:nvPr>
        </p:nvSpPr>
        <p:spPr>
          <a:xfrm>
            <a:off x="130175" y="22225"/>
            <a:ext cx="8837613" cy="790575"/>
          </a:xfrm>
        </p:spPr>
        <p:txBody>
          <a:bodyPr/>
          <a:lstStyle/>
          <a:p>
            <a:pPr eaLnBrk="1" hangingPunct="1"/>
            <a:r>
              <a:rPr lang="en-US" sz="3600" b="1">
                <a:cs typeface="Helvetica"/>
              </a:rPr>
              <a:t>How CT and MR Images are Used</a:t>
            </a:r>
          </a:p>
        </p:txBody>
      </p:sp>
      <p:sp>
        <p:nvSpPr>
          <p:cNvPr id="6" name="TextBox 5"/>
          <p:cNvSpPr txBox="1"/>
          <p:nvPr/>
        </p:nvSpPr>
        <p:spPr>
          <a:xfrm>
            <a:off x="422275" y="846138"/>
            <a:ext cx="5573649" cy="1631216"/>
          </a:xfrm>
          <a:prstGeom prst="rect">
            <a:avLst/>
          </a:prstGeom>
          <a:noFill/>
        </p:spPr>
        <p:txBody>
          <a:bodyPr wrap="square">
            <a:spAutoFit/>
          </a:bodyPr>
          <a:lstStyle/>
          <a:p>
            <a:pPr marL="342900" indent="-342900" fontAlgn="auto">
              <a:spcBef>
                <a:spcPts val="0"/>
              </a:spcBef>
              <a:spcAft>
                <a:spcPts val="0"/>
              </a:spcAft>
              <a:buFont typeface="Arial"/>
              <a:buChar char="•"/>
              <a:defRPr/>
            </a:pPr>
            <a:r>
              <a:rPr lang="en-US" sz="2000">
                <a:solidFill>
                  <a:schemeClr val="bg1"/>
                </a:solidFill>
                <a:latin typeface="Helvetica"/>
                <a:ea typeface="Helvetica"/>
                <a:cs typeface="Helvetica"/>
              </a:rPr>
              <a:t>The 3D coordinates of the </a:t>
            </a:r>
            <a:r>
              <a:rPr lang="en-US" sz="2000">
                <a:solidFill>
                  <a:schemeClr val="accent2">
                    <a:lumMod val="75000"/>
                  </a:schemeClr>
                </a:solidFill>
                <a:latin typeface="Helvetica"/>
                <a:ea typeface="Helvetica"/>
                <a:cs typeface="Helvetica"/>
              </a:rPr>
              <a:t>posterior pole on the retina </a:t>
            </a:r>
            <a:r>
              <a:rPr lang="en-US" sz="2000">
                <a:solidFill>
                  <a:schemeClr val="bg1"/>
                </a:solidFill>
                <a:latin typeface="Helvetica"/>
                <a:ea typeface="Helvetica"/>
                <a:cs typeface="Helvetica"/>
              </a:rPr>
              <a:t>and the </a:t>
            </a:r>
            <a:r>
              <a:rPr lang="en-US" sz="2000">
                <a:solidFill>
                  <a:srgbClr val="953735"/>
                </a:solidFill>
                <a:latin typeface="Helvetica"/>
                <a:ea typeface="Helvetica"/>
                <a:cs typeface="Helvetica"/>
              </a:rPr>
              <a:t>center of the optic disc </a:t>
            </a:r>
            <a:r>
              <a:rPr lang="en-US" sz="2000">
                <a:solidFill>
                  <a:schemeClr val="bg1"/>
                </a:solidFill>
                <a:latin typeface="Helvetica"/>
                <a:ea typeface="Helvetica"/>
                <a:cs typeface="Helvetica"/>
              </a:rPr>
              <a:t>can be closely approximated from an axial CT (or MR) image which bisects the eye through the optic nerve.</a:t>
            </a:r>
          </a:p>
        </p:txBody>
      </p:sp>
      <p:pic>
        <p:nvPicPr>
          <p:cNvPr id="17412" name="Picture 3" descr="Screen shot 2011-09-19 at 3.11.27 PM.png"/>
          <p:cNvPicPr>
            <a:picLocks noChangeAspect="1"/>
          </p:cNvPicPr>
          <p:nvPr/>
        </p:nvPicPr>
        <p:blipFill>
          <a:blip r:embed="rId5">
            <a:extLst>
              <a:ext uri="{28A0092B-C50C-407E-A947-70E740481C1C}">
                <a14:useLocalDpi xmlns:a14="http://schemas.microsoft.com/office/drawing/2010/main" val="0"/>
              </a:ext>
            </a:extLst>
          </a:blip>
          <a:srcRect l="4646" t="9402" b="4073"/>
          <a:stretch>
            <a:fillRect/>
          </a:stretch>
        </p:blipFill>
        <p:spPr bwMode="auto">
          <a:xfrm>
            <a:off x="4413250" y="3732213"/>
            <a:ext cx="4614863"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22275" y="3024598"/>
            <a:ext cx="3990975" cy="3170099"/>
          </a:xfrm>
          <a:prstGeom prst="rect">
            <a:avLst/>
          </a:prstGeom>
          <a:noFill/>
        </p:spPr>
        <p:txBody>
          <a:bodyPr>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CT (or MR) images also provide the location of the </a:t>
            </a:r>
            <a:r>
              <a:rPr lang="en-US">
                <a:solidFill>
                  <a:schemeClr val="accent2">
                    <a:lumMod val="20000"/>
                    <a:lumOff val="80000"/>
                  </a:schemeClr>
                </a:solidFill>
                <a:latin typeface="Helvetica"/>
                <a:ea typeface="Helvetica"/>
                <a:cs typeface="Helvetica"/>
              </a:rPr>
              <a:t>limbus</a:t>
            </a:r>
            <a:r>
              <a:rPr lang="en-US">
                <a:solidFill>
                  <a:schemeClr val="bg1"/>
                </a:solidFill>
                <a:latin typeface="Helvetica"/>
                <a:ea typeface="Helvetica"/>
                <a:cs typeface="Helvetica"/>
              </a:rPr>
              <a:t>, the equatorial diameter, and the oblate curvature of the eye.</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Fundus photos can be calibrated by finding the </a:t>
            </a:r>
            <a:r>
              <a:rPr lang="en-US">
                <a:solidFill>
                  <a:srgbClr val="F2DCDB"/>
                </a:solidFill>
                <a:latin typeface="Helvetica"/>
                <a:ea typeface="Helvetica"/>
                <a:cs typeface="Helvetica"/>
              </a:rPr>
              <a:t>posterior pole </a:t>
            </a:r>
            <a:r>
              <a:rPr lang="en-US">
                <a:solidFill>
                  <a:schemeClr val="bg1"/>
                </a:solidFill>
                <a:latin typeface="Helvetica"/>
                <a:ea typeface="Helvetica"/>
                <a:cs typeface="Helvetica"/>
              </a:rPr>
              <a:t>and </a:t>
            </a:r>
            <a:r>
              <a:rPr lang="en-US">
                <a:solidFill>
                  <a:srgbClr val="F2DCDB"/>
                </a:solidFill>
                <a:latin typeface="Helvetica"/>
                <a:ea typeface="Helvetica"/>
                <a:cs typeface="Helvetica"/>
              </a:rPr>
              <a:t>optic disc</a:t>
            </a:r>
            <a:r>
              <a:rPr lang="en-US">
                <a:solidFill>
                  <a:schemeClr val="bg1"/>
                </a:solidFill>
                <a:latin typeface="Helvetica"/>
                <a:ea typeface="Helvetica"/>
                <a:cs typeface="Helvetica"/>
              </a:rPr>
              <a:t> in the fundus collage.</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A 3D model of the fused images can be created</a:t>
            </a:r>
            <a:r>
              <a:rPr lang="en-US" sz="2000">
                <a:solidFill>
                  <a:schemeClr val="bg1"/>
                </a:solidFill>
                <a:latin typeface="Helvetica"/>
                <a:ea typeface="Helvetica"/>
                <a:cs typeface="Helvetica"/>
              </a:rPr>
              <a:t>.</a:t>
            </a:r>
          </a:p>
        </p:txBody>
      </p:sp>
      <p:sp>
        <p:nvSpPr>
          <p:cNvPr id="17414" name="TextBox 1"/>
          <p:cNvSpPr txBox="1">
            <a:spLocks noChangeArrowheads="1"/>
          </p:cNvSpPr>
          <p:nvPr/>
        </p:nvSpPr>
        <p:spPr bwMode="auto">
          <a:xfrm>
            <a:off x="4837113" y="5202238"/>
            <a:ext cx="1583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latin typeface="Helvetica"/>
                <a:ea typeface="Helvetica"/>
                <a:cs typeface="Helvetica"/>
              </a:rPr>
              <a:t>posterior pole</a:t>
            </a:r>
          </a:p>
        </p:txBody>
      </p:sp>
      <p:sp>
        <p:nvSpPr>
          <p:cNvPr id="17415" name="TextBox 8"/>
          <p:cNvSpPr txBox="1">
            <a:spLocks noChangeArrowheads="1"/>
          </p:cNvSpPr>
          <p:nvPr/>
        </p:nvSpPr>
        <p:spPr bwMode="auto">
          <a:xfrm>
            <a:off x="6972300" y="5202238"/>
            <a:ext cx="1146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latin typeface="Helvetica"/>
                <a:ea typeface="Helvetica"/>
                <a:cs typeface="Helvetica"/>
              </a:rPr>
              <a:t>optic disc</a:t>
            </a:r>
          </a:p>
        </p:txBody>
      </p:sp>
      <p:cxnSp>
        <p:nvCxnSpPr>
          <p:cNvPr id="4" name="Straight Arrow Connector 3"/>
          <p:cNvCxnSpPr/>
          <p:nvPr/>
        </p:nvCxnSpPr>
        <p:spPr>
          <a:xfrm>
            <a:off x="6264275" y="5518150"/>
            <a:ext cx="233363" cy="4429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842125" y="5570538"/>
            <a:ext cx="207963" cy="3905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418" name="TextBox 9"/>
          <p:cNvSpPr txBox="1">
            <a:spLocks noChangeArrowheads="1"/>
          </p:cNvSpPr>
          <p:nvPr/>
        </p:nvSpPr>
        <p:spPr bwMode="auto">
          <a:xfrm>
            <a:off x="6594475" y="6224588"/>
            <a:ext cx="13138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latin typeface="Helvetica"/>
                <a:ea typeface="Helvetica"/>
                <a:cs typeface="Helvetica"/>
              </a:rPr>
              <a:t>optic nerve</a:t>
            </a:r>
          </a:p>
        </p:txBody>
      </p:sp>
      <p:pic>
        <p:nvPicPr>
          <p:cNvPr id="17419" name="Picture 13" descr="ey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78488" y="484188"/>
            <a:ext cx="3349625"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29378" y="3799800"/>
            <a:ext cx="851690" cy="369332"/>
          </a:xfrm>
          <a:prstGeom prst="rect">
            <a:avLst/>
          </a:prstGeom>
          <a:noFill/>
        </p:spPr>
        <p:txBody>
          <a:bodyPr wrap="none" rtlCol="0">
            <a:spAutoFit/>
          </a:bodyPr>
          <a:lstStyle/>
          <a:p>
            <a:r>
              <a:rPr lang="en-US">
                <a:solidFill>
                  <a:srgbClr val="FF0000"/>
                </a:solidFill>
                <a:latin typeface="Helvetica"/>
                <a:ea typeface="Helvetica"/>
                <a:cs typeface="Helvetica"/>
              </a:rPr>
              <a:t>limbus</a:t>
            </a:r>
          </a:p>
        </p:txBody>
      </p:sp>
      <p:cxnSp>
        <p:nvCxnSpPr>
          <p:cNvPr id="13" name="Straight Arrow Connector 12"/>
          <p:cNvCxnSpPr/>
          <p:nvPr/>
        </p:nvCxnSpPr>
        <p:spPr>
          <a:xfrm flipH="1">
            <a:off x="7247335" y="4094829"/>
            <a:ext cx="207963" cy="3905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alphaModFix amt="16000"/>
          </a:blip>
          <a:stretch>
            <a:fillRect/>
          </a:stretch>
        </p:blipFill>
        <p:spPr>
          <a:xfrm>
            <a:off x="8331200" y="6060760"/>
            <a:ext cx="812800" cy="812800"/>
          </a:xfrm>
          <a:prstGeom prst="rect">
            <a:avLst/>
          </a:prstGeom>
        </p:spPr>
      </p:pic>
    </p:spTree>
  </p:cSld>
  <p:clrMapOvr>
    <a:masterClrMapping/>
  </p:clrMapOvr>
  <p:transition xmlns:p14="http://schemas.microsoft.com/office/powerpoint/2010/main" spd="med" advTm="3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pic>
        <p:nvPicPr>
          <p:cNvPr id="19458" name="Picture 1" descr="Screen shot 2011-09-19 at 3.57.3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26100" y="811213"/>
            <a:ext cx="334168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ey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4325" y="3206750"/>
            <a:ext cx="3849688"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itle 1"/>
          <p:cNvSpPr>
            <a:spLocks noGrp="1"/>
          </p:cNvSpPr>
          <p:nvPr>
            <p:ph type="ctrTitle"/>
          </p:nvPr>
        </p:nvSpPr>
        <p:spPr>
          <a:xfrm>
            <a:off x="130175" y="14288"/>
            <a:ext cx="8837613" cy="790575"/>
          </a:xfrm>
        </p:spPr>
        <p:txBody>
          <a:bodyPr/>
          <a:lstStyle/>
          <a:p>
            <a:pPr eaLnBrk="1" hangingPunct="1"/>
            <a:r>
              <a:rPr lang="en-US" sz="3600" b="1">
                <a:cs typeface="Helvetica"/>
              </a:rPr>
              <a:t>How Ultrasound Images are Used</a:t>
            </a:r>
          </a:p>
        </p:txBody>
      </p:sp>
      <p:sp>
        <p:nvSpPr>
          <p:cNvPr id="6" name="TextBox 5"/>
          <p:cNvSpPr txBox="1"/>
          <p:nvPr/>
        </p:nvSpPr>
        <p:spPr>
          <a:xfrm>
            <a:off x="173038" y="811213"/>
            <a:ext cx="5453062" cy="2308225"/>
          </a:xfrm>
          <a:prstGeom prst="rect">
            <a:avLst/>
          </a:prstGeom>
          <a:noFill/>
        </p:spPr>
        <p:txBody>
          <a:bodyPr>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2D ultrasound (US) images provide the best measurement of tumor height.</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US images help differentiate between tumor and retinal detachment.</a:t>
            </a:r>
          </a:p>
          <a:p>
            <a:pPr fontAlgn="auto">
              <a:spcBef>
                <a:spcPts val="0"/>
              </a:spcBef>
              <a:spcAft>
                <a:spcPts val="0"/>
              </a:spcAft>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US is essential for anterior tumors (e.g. ciliary) that cannot be photographed.</a:t>
            </a:r>
          </a:p>
        </p:txBody>
      </p:sp>
      <p:pic>
        <p:nvPicPr>
          <p:cNvPr id="19462" name="Picture 1" descr="Anterior US.jpg"/>
          <p:cNvPicPr>
            <a:picLocks noChangeAspect="1"/>
          </p:cNvPicPr>
          <p:nvPr/>
        </p:nvPicPr>
        <p:blipFill>
          <a:blip r:embed="rId7">
            <a:extLst>
              <a:ext uri="{28A0092B-C50C-407E-A947-70E740481C1C}">
                <a14:useLocalDpi xmlns:a14="http://schemas.microsoft.com/office/drawing/2010/main" val="0"/>
              </a:ext>
            </a:extLst>
          </a:blip>
          <a:srcRect r="8849"/>
          <a:stretch>
            <a:fillRect/>
          </a:stretch>
        </p:blipFill>
        <p:spPr bwMode="auto">
          <a:xfrm>
            <a:off x="173038" y="3206750"/>
            <a:ext cx="3360737"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73038" y="5245100"/>
            <a:ext cx="3490912" cy="1015663"/>
          </a:xfrm>
          <a:prstGeom prst="rect">
            <a:avLst/>
          </a:prstGeom>
          <a:noFill/>
        </p:spPr>
        <p:txBody>
          <a:bodyPr>
            <a:spAutoFit/>
          </a:bodyPr>
          <a:lstStyle/>
          <a:p>
            <a:pPr marL="342900" indent="-342900" fontAlgn="auto">
              <a:spcBef>
                <a:spcPts val="0"/>
              </a:spcBef>
              <a:spcAft>
                <a:spcPts val="0"/>
              </a:spcAft>
              <a:buFont typeface="Arial"/>
              <a:buChar char="•"/>
              <a:defRPr/>
            </a:pPr>
            <a:r>
              <a:rPr lang="en-US" sz="1200">
                <a:solidFill>
                  <a:schemeClr val="bg1"/>
                </a:solidFill>
                <a:latin typeface="Helvetica"/>
                <a:ea typeface="Helvetica"/>
                <a:cs typeface="Helvetica"/>
              </a:rPr>
              <a:t>US images, however, do not show the shape of the tumor base and are difficult to fuse with CT and fundus photos because it is difficult to find common points of reference.</a:t>
            </a:r>
          </a:p>
        </p:txBody>
      </p:sp>
      <p:sp>
        <p:nvSpPr>
          <p:cNvPr id="4" name="Rectangle 3"/>
          <p:cNvSpPr/>
          <p:nvPr/>
        </p:nvSpPr>
        <p:spPr>
          <a:xfrm>
            <a:off x="4248150" y="4064000"/>
            <a:ext cx="449263" cy="23495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Helvetica"/>
            </a:endParaRPr>
          </a:p>
        </p:txBody>
      </p:sp>
      <p:cxnSp>
        <p:nvCxnSpPr>
          <p:cNvPr id="9" name="Straight Connector 8"/>
          <p:cNvCxnSpPr>
            <a:stCxn id="4" idx="0"/>
          </p:cNvCxnSpPr>
          <p:nvPr/>
        </p:nvCxnSpPr>
        <p:spPr>
          <a:xfrm flipH="1" flipV="1">
            <a:off x="3533775" y="3206750"/>
            <a:ext cx="939800" cy="8572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4" idx="2"/>
          </p:cNvCxnSpPr>
          <p:nvPr/>
        </p:nvCxnSpPr>
        <p:spPr>
          <a:xfrm flipH="1">
            <a:off x="3533775" y="4298950"/>
            <a:ext cx="939800" cy="8397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alphaModFix amt="9000"/>
          </a:blip>
          <a:stretch>
            <a:fillRect/>
          </a:stretch>
        </p:blipFill>
        <p:spPr>
          <a:xfrm>
            <a:off x="8331200" y="6039029"/>
            <a:ext cx="812800" cy="812800"/>
          </a:xfrm>
          <a:prstGeom prst="rect">
            <a:avLst/>
          </a:prstGeom>
        </p:spPr>
      </p:pic>
    </p:spTree>
  </p:cSld>
  <p:clrMapOvr>
    <a:masterClrMapping/>
  </p:clrMapOvr>
  <p:transition xmlns:p14="http://schemas.microsoft.com/office/powerpoint/2010/main" spd="med" advTm="28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20482" name="Title 1"/>
          <p:cNvSpPr>
            <a:spLocks noGrp="1"/>
          </p:cNvSpPr>
          <p:nvPr>
            <p:ph type="ctrTitle"/>
          </p:nvPr>
        </p:nvSpPr>
        <p:spPr>
          <a:xfrm>
            <a:off x="130175" y="64032"/>
            <a:ext cx="8837613" cy="790575"/>
          </a:xfrm>
        </p:spPr>
        <p:txBody>
          <a:bodyPr/>
          <a:lstStyle/>
          <a:p>
            <a:pPr eaLnBrk="1" hangingPunct="1"/>
            <a:r>
              <a:rPr lang="en-US" sz="3600" b="1">
                <a:cs typeface="Helvetica"/>
              </a:rPr>
              <a:t>How Plaques Were Surgically Positioned</a:t>
            </a:r>
          </a:p>
        </p:txBody>
      </p:sp>
      <p:sp>
        <p:nvSpPr>
          <p:cNvPr id="6" name="TextBox 5"/>
          <p:cNvSpPr txBox="1"/>
          <p:nvPr/>
        </p:nvSpPr>
        <p:spPr>
          <a:xfrm>
            <a:off x="165100" y="1013447"/>
            <a:ext cx="8802688" cy="1600438"/>
          </a:xfrm>
          <a:prstGeom prst="rect">
            <a:avLst/>
          </a:prstGeom>
          <a:noFill/>
        </p:spPr>
        <p:txBody>
          <a:bodyPr>
            <a:spAutoFit/>
          </a:bodyPr>
          <a:lstStyle/>
          <a:p>
            <a:pPr marL="342900" indent="-342900" fontAlgn="auto">
              <a:spcBef>
                <a:spcPts val="0"/>
              </a:spcBef>
              <a:spcAft>
                <a:spcPts val="0"/>
              </a:spcAft>
              <a:buFont typeface="Arial"/>
              <a:buChar char="•"/>
              <a:defRPr/>
            </a:pPr>
            <a:r>
              <a:rPr lang="en-US" sz="1400">
                <a:solidFill>
                  <a:schemeClr val="bg1"/>
                </a:solidFill>
                <a:latin typeface="Helvetica"/>
                <a:ea typeface="Helvetica"/>
                <a:cs typeface="Helvetica"/>
              </a:rPr>
              <a:t>Historically, plaques have assumed simple shapes (e.g. circular perimeters) because the precise shape of the tumor base and its location within the eye were not available for advance treatment planning. These details were often not precisely determined until the time of surgery. </a:t>
            </a:r>
          </a:p>
          <a:p>
            <a:pPr marL="342900" indent="-342900" fontAlgn="auto">
              <a:spcBef>
                <a:spcPts val="0"/>
              </a:spcBef>
              <a:spcAft>
                <a:spcPts val="0"/>
              </a:spcAft>
              <a:buFont typeface="Arial"/>
              <a:buChar char="•"/>
              <a:defRPr/>
            </a:pPr>
            <a:endParaRPr lang="en-US" sz="14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1400">
                <a:solidFill>
                  <a:schemeClr val="bg1"/>
                </a:solidFill>
                <a:latin typeface="Helvetica"/>
                <a:ea typeface="Helvetica"/>
                <a:cs typeface="Helvetica"/>
              </a:rPr>
              <a:t>At surgery, the tumor base was marked by transilluminating the eye, a shadow of the tumor was cast onto the sclera, the shadow was outlined with ink, and then we hoped that the prepared circular plaque was large enough to cover the tumor base and dosimetric margin.</a:t>
            </a:r>
          </a:p>
        </p:txBody>
      </p:sp>
      <p:pic>
        <p:nvPicPr>
          <p:cNvPr id="2048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1074" y="2951593"/>
            <a:ext cx="267335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2140" y="2954768"/>
            <a:ext cx="2960688"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65100" y="2859728"/>
            <a:ext cx="3215974" cy="3231653"/>
          </a:xfrm>
          <a:prstGeom prst="rect">
            <a:avLst/>
          </a:prstGeom>
          <a:noFill/>
        </p:spPr>
        <p:txBody>
          <a:bodyPr wrap="square">
            <a:spAutoFit/>
          </a:bodyPr>
          <a:lstStyle/>
          <a:p>
            <a:pPr marL="342900" indent="-342900" fontAlgn="auto">
              <a:spcBef>
                <a:spcPts val="0"/>
              </a:spcBef>
              <a:spcAft>
                <a:spcPts val="0"/>
              </a:spcAft>
              <a:buFont typeface="Arial"/>
              <a:buChar char="•"/>
              <a:defRPr/>
            </a:pPr>
            <a:r>
              <a:rPr lang="en-US" sz="1200">
                <a:solidFill>
                  <a:schemeClr val="bg1"/>
                </a:solidFill>
                <a:latin typeface="Helvetica"/>
                <a:ea typeface="Helvetica"/>
                <a:cs typeface="Helvetica"/>
              </a:rPr>
              <a:t>Nonconformal preplanning can lead to either the prescribed tumorcidal dose being delivered to a larger portion of the retina surrounding the tumor base than may be necessary to assure tumor control, or portions of the tumor receiving a less than prescribed dose if the plaque was too small. </a:t>
            </a:r>
          </a:p>
          <a:p>
            <a:pPr marL="342900" indent="-342900" fontAlgn="auto">
              <a:spcBef>
                <a:spcPts val="0"/>
              </a:spcBef>
              <a:spcAft>
                <a:spcPts val="0"/>
              </a:spcAft>
              <a:buFont typeface="Arial"/>
              <a:buChar char="•"/>
              <a:defRPr/>
            </a:pPr>
            <a:endParaRPr lang="en-US" sz="12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1200">
                <a:solidFill>
                  <a:schemeClr val="bg1"/>
                </a:solidFill>
                <a:latin typeface="Helvetica"/>
                <a:ea typeface="Helvetica"/>
                <a:cs typeface="Helvetica"/>
              </a:rPr>
              <a:t>Shadow casting can lead to plaque positioning errors depending on the position of the light source and the tumor height and location.</a:t>
            </a:r>
          </a:p>
          <a:p>
            <a:pPr marL="342900" indent="-342900" fontAlgn="auto">
              <a:spcBef>
                <a:spcPts val="0"/>
              </a:spcBef>
              <a:spcAft>
                <a:spcPts val="0"/>
              </a:spcAft>
              <a:buFont typeface="Arial"/>
              <a:buChar char="•"/>
              <a:defRPr/>
            </a:pPr>
            <a:endParaRPr lang="en-US" sz="1200">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sz="1200">
                <a:solidFill>
                  <a:schemeClr val="bg1"/>
                </a:solidFill>
                <a:latin typeface="Helvetica"/>
                <a:ea typeface="Helvetica"/>
                <a:cs typeface="Helvetica"/>
              </a:rPr>
              <a:t>Suturing a small diameter plaque over a small tumor at the posterior of the eye is very difficult.</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alphaModFix amt="6000"/>
          </a:blip>
          <a:stretch>
            <a:fillRect/>
          </a:stretch>
        </p:blipFill>
        <p:spPr>
          <a:xfrm>
            <a:off x="8331200" y="6017245"/>
            <a:ext cx="812800" cy="812800"/>
          </a:xfrm>
          <a:prstGeom prst="rect">
            <a:avLst/>
          </a:prstGeom>
        </p:spPr>
      </p:pic>
    </p:spTree>
  </p:cSld>
  <p:clrMapOvr>
    <a:masterClrMapping/>
  </p:clrMapOvr>
  <p:transition xmlns:p14="http://schemas.microsoft.com/office/powerpoint/2010/main" spd="med" advTm="73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sp>
        <p:nvSpPr>
          <p:cNvPr id="21506" name="Title 1"/>
          <p:cNvSpPr>
            <a:spLocks noGrp="1"/>
          </p:cNvSpPr>
          <p:nvPr>
            <p:ph type="ctrTitle"/>
          </p:nvPr>
        </p:nvSpPr>
        <p:spPr>
          <a:xfrm>
            <a:off x="0" y="39689"/>
            <a:ext cx="9144000" cy="790575"/>
          </a:xfrm>
        </p:spPr>
        <p:txBody>
          <a:bodyPr/>
          <a:lstStyle/>
          <a:p>
            <a:pPr eaLnBrk="1" hangingPunct="1"/>
            <a:r>
              <a:rPr lang="en-US" sz="2800" b="1">
                <a:cs typeface="Helvetica"/>
              </a:rPr>
              <a:t>How Intraocular Tumors are Located in Plaque Simulator</a:t>
            </a:r>
          </a:p>
        </p:txBody>
      </p:sp>
      <p:sp>
        <p:nvSpPr>
          <p:cNvPr id="6" name="TextBox 5"/>
          <p:cNvSpPr txBox="1"/>
          <p:nvPr/>
        </p:nvSpPr>
        <p:spPr>
          <a:xfrm>
            <a:off x="276225" y="830263"/>
            <a:ext cx="8766175" cy="2308324"/>
          </a:xfrm>
          <a:prstGeom prst="rect">
            <a:avLst/>
          </a:prstGeom>
          <a:noFill/>
        </p:spPr>
        <p:txBody>
          <a:bodyPr>
            <a:spAutoFit/>
          </a:bodyPr>
          <a:lstStyle/>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The tumor is digitized by projecting the calibrated fundus collage onto the retinal diagram, a polar map of the retina.</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A plaque that fits the tumor and ocular anatomy is selected.</a:t>
            </a:r>
          </a:p>
          <a:p>
            <a:pPr marL="342900" indent="-342900" fontAlgn="auto">
              <a:spcBef>
                <a:spcPts val="0"/>
              </a:spcBef>
              <a:spcAft>
                <a:spcPts val="0"/>
              </a:spcAft>
              <a:buFont typeface="Arial"/>
              <a:buChar char="•"/>
              <a:defRPr/>
            </a:pPr>
            <a:endParaRPr lang="en-US">
              <a:solidFill>
                <a:schemeClr val="bg1"/>
              </a:solidFill>
              <a:latin typeface="Helvetica"/>
              <a:ea typeface="Helvetica"/>
              <a:cs typeface="Helvetica"/>
            </a:endParaRPr>
          </a:p>
          <a:p>
            <a:pPr marL="342900" indent="-342900" fontAlgn="auto">
              <a:spcBef>
                <a:spcPts val="0"/>
              </a:spcBef>
              <a:spcAft>
                <a:spcPts val="0"/>
              </a:spcAft>
              <a:buFont typeface="Arial"/>
              <a:buChar char="•"/>
              <a:defRPr/>
            </a:pPr>
            <a:r>
              <a:rPr lang="en-US">
                <a:solidFill>
                  <a:schemeClr val="bg1"/>
                </a:solidFill>
                <a:latin typeface="Helvetica"/>
                <a:ea typeface="Helvetica"/>
                <a:cs typeface="Helvetica"/>
              </a:rPr>
              <a:t>Surgical  coordinates for the plaque eyelets are calculated and expressed as clock hour and caliper distance from the limbus on the retinal diagram.</a:t>
            </a:r>
          </a:p>
          <a:p>
            <a:pPr fontAlgn="auto">
              <a:spcBef>
                <a:spcPts val="0"/>
              </a:spcBef>
              <a:spcAft>
                <a:spcPts val="0"/>
              </a:spcAft>
              <a:defRPr/>
            </a:pPr>
            <a:endParaRPr lang="en-US">
              <a:solidFill>
                <a:schemeClr val="bg1"/>
              </a:solidFill>
              <a:latin typeface="Helvetica"/>
              <a:ea typeface="Helvetica"/>
              <a:cs typeface="Helvetica"/>
            </a:endParaRPr>
          </a:p>
        </p:txBody>
      </p:sp>
      <p:pic>
        <p:nvPicPr>
          <p:cNvPr id="21508" name="Picture 1" descr="Screen shot 2011-09-19 at 3.17.3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3538" y="3122613"/>
            <a:ext cx="44196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2859088"/>
            <a:ext cx="27813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67238" y="2859088"/>
            <a:ext cx="14859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alphaModFix amt="9000"/>
          </a:blip>
          <a:stretch>
            <a:fillRect/>
          </a:stretch>
        </p:blipFill>
        <p:spPr>
          <a:xfrm>
            <a:off x="8331200" y="6045200"/>
            <a:ext cx="812800" cy="812800"/>
          </a:xfrm>
          <a:prstGeom prst="rect">
            <a:avLst/>
          </a:prstGeom>
        </p:spPr>
      </p:pic>
    </p:spTree>
  </p:cSld>
  <p:clrMapOvr>
    <a:masterClrMapping/>
  </p:clrMapOvr>
  <p:transition xmlns:p14="http://schemas.microsoft.com/office/powerpoint/2010/main" spd="med" advTm="20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2246</TotalTime>
  <Words>4276</Words>
  <Application>Microsoft Macintosh PowerPoint</Application>
  <PresentationFormat>On-screen Show (4:3)</PresentationFormat>
  <Paragraphs>210</Paragraphs>
  <Slides>17</Slides>
  <Notes>17</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in partnership with</vt:lpstr>
      <vt:lpstr>Image Based Conformal Treatment Planning for Intraocular Tumors</vt:lpstr>
      <vt:lpstr>Image Based Conformal Treatment Planning for Intraocular Tumors</vt:lpstr>
      <vt:lpstr>Image Based Conformal Treatment Planning for Intraocular Tumors</vt:lpstr>
      <vt:lpstr>How Fundus Photography is Used</vt:lpstr>
      <vt:lpstr>How CT and MR Images are Used</vt:lpstr>
      <vt:lpstr>How Ultrasound Images are Used</vt:lpstr>
      <vt:lpstr>How Plaques Were Surgically Positioned</vt:lpstr>
      <vt:lpstr>How Intraocular Tumors are Located in Plaque Simulator</vt:lpstr>
      <vt:lpstr>How the Plaque is Positioned Using The PS Coordinate System</vt:lpstr>
      <vt:lpstr>How Conformal Dosimetry is Reliably Achieved</vt:lpstr>
      <vt:lpstr>How Conformal Dosimetry is Calculated</vt:lpstr>
      <vt:lpstr>How Conformal Treatment is Simulated</vt:lpstr>
      <vt:lpstr>The Eye Physics Plaques</vt:lpstr>
      <vt:lpstr>PowerPoint Presentation</vt:lpstr>
      <vt:lpstr>PowerPoint Presentation</vt:lpstr>
      <vt:lpstr>PowerPoint Presentation</vt:lpstr>
    </vt:vector>
  </TitlesOfParts>
  <Company>Eye Physics,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Eye Physics</dc:title>
  <dc:creator>Melvin Astrahan</dc:creator>
  <cp:lastModifiedBy>Melvin Astrahan</cp:lastModifiedBy>
  <cp:revision>169</cp:revision>
  <cp:lastPrinted>2014-07-08T20:10:31Z</cp:lastPrinted>
  <dcterms:created xsi:type="dcterms:W3CDTF">2011-04-13T22:51:34Z</dcterms:created>
  <dcterms:modified xsi:type="dcterms:W3CDTF">2014-07-08T20:11:05Z</dcterms:modified>
</cp:coreProperties>
</file>